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9" r:id="rId1"/>
  </p:sldMasterIdLst>
  <p:notesMasterIdLst>
    <p:notesMasterId r:id="rId22"/>
  </p:notesMasterIdLst>
  <p:sldIdLst>
    <p:sldId id="286" r:id="rId2"/>
    <p:sldId id="258" r:id="rId3"/>
    <p:sldId id="265" r:id="rId4"/>
    <p:sldId id="329" r:id="rId5"/>
    <p:sldId id="327" r:id="rId6"/>
    <p:sldId id="269" r:id="rId7"/>
    <p:sldId id="332" r:id="rId8"/>
    <p:sldId id="330" r:id="rId9"/>
    <p:sldId id="342" r:id="rId10"/>
    <p:sldId id="343" r:id="rId11"/>
    <p:sldId id="344" r:id="rId12"/>
    <p:sldId id="345" r:id="rId13"/>
    <p:sldId id="274" r:id="rId14"/>
    <p:sldId id="333" r:id="rId15"/>
    <p:sldId id="326" r:id="rId16"/>
    <p:sldId id="334" r:id="rId17"/>
    <p:sldId id="335" r:id="rId18"/>
    <p:sldId id="341" r:id="rId19"/>
    <p:sldId id="339" r:id="rId20"/>
    <p:sldId id="282" r:id="rId21"/>
  </p:sldIdLst>
  <p:sldSz cx="9144000" cy="5143500" type="screen16x9"/>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晓娟" initials="王" lastIdx="13" clrIdx="0">
    <p:extLst>
      <p:ext uri="{19B8F6BF-5375-455C-9EA6-DF929625EA0E}">
        <p15:presenceInfo xmlns:p15="http://schemas.microsoft.com/office/powerpoint/2012/main" userId="c3a40449e8baf0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5" autoAdjust="0"/>
    <p:restoredTop sz="96357" autoAdjust="0"/>
  </p:normalViewPr>
  <p:slideViewPr>
    <p:cSldViewPr snapToGrid="0">
      <p:cViewPr varScale="1">
        <p:scale>
          <a:sx n="96" d="100"/>
          <a:sy n="96" d="100"/>
        </p:scale>
        <p:origin x="102" y="7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2020/12/8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extLst>
      <p:ext uri="{BB962C8B-B14F-4D97-AF65-F5344CB8AC3E}">
        <p14:creationId xmlns:p14="http://schemas.microsoft.com/office/powerpoint/2010/main" val="17744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extLst>
      <p:ext uri="{BB962C8B-B14F-4D97-AF65-F5344CB8AC3E}">
        <p14:creationId xmlns:p14="http://schemas.microsoft.com/office/powerpoint/2010/main" val="7725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9583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48627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en-US" altLang="zh-CN" b="0" i="0" dirty="0">
                <a:solidFill>
                  <a:srgbClr val="4D4D4D"/>
                </a:solidFill>
                <a:effectLst/>
                <a:latin typeface="-apple-system"/>
              </a:rPr>
              <a:t>f_5</a:t>
            </a:r>
            <a:r>
              <a:rPr lang="zh-CN" altLang="en-US" b="0" i="0" dirty="0">
                <a:solidFill>
                  <a:srgbClr val="4D4D4D"/>
                </a:solidFill>
                <a:effectLst/>
                <a:latin typeface="-apple-system"/>
              </a:rPr>
              <a:t>是基于</a:t>
            </a:r>
            <a:r>
              <a:rPr lang="en-US" altLang="zh-CN" b="0" i="0" dirty="0">
                <a:solidFill>
                  <a:srgbClr val="4D4D4D"/>
                </a:solidFill>
                <a:effectLst/>
                <a:latin typeface="-apple-system"/>
              </a:rPr>
              <a:t>5</a:t>
            </a:r>
            <a:r>
              <a:rPr lang="zh-CN" altLang="en-US" b="0" i="0" dirty="0">
                <a:solidFill>
                  <a:srgbClr val="4D4D4D"/>
                </a:solidFill>
                <a:effectLst/>
                <a:latin typeface="-apple-system"/>
              </a:rPr>
              <a:t>颗决策树的最终预测结果。</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18107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13</a:t>
            </a:fld>
            <a:endParaRPr lang="zh-CN" altLang="en-US"/>
          </a:p>
        </p:txBody>
      </p:sp>
    </p:spTree>
    <p:extLst>
      <p:ext uri="{BB962C8B-B14F-4D97-AF65-F5344CB8AC3E}">
        <p14:creationId xmlns:p14="http://schemas.microsoft.com/office/powerpoint/2010/main" val="432326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4070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268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Helvetica Neue"/>
              </a:rPr>
              <a:t>前向分布算法的思路是从前向后，每一步学习一个基函数及其系数，最终逐步逼近优化目标函数式。</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960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78407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96478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4945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extLst>
      <p:ext uri="{BB962C8B-B14F-4D97-AF65-F5344CB8AC3E}">
        <p14:creationId xmlns:p14="http://schemas.microsoft.com/office/powerpoint/2010/main" val="2737439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20</a:t>
            </a:fld>
            <a:endParaRPr lang="zh-CN" altLang="en-US"/>
          </a:p>
        </p:txBody>
      </p:sp>
    </p:spTree>
    <p:extLst>
      <p:ext uri="{BB962C8B-B14F-4D97-AF65-F5344CB8AC3E}">
        <p14:creationId xmlns:p14="http://schemas.microsoft.com/office/powerpoint/2010/main" val="194924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a:t>
            </a:fld>
            <a:endParaRPr lang="zh-CN" altLang="en-US"/>
          </a:p>
        </p:txBody>
      </p:sp>
    </p:spTree>
    <p:extLst>
      <p:ext uri="{BB962C8B-B14F-4D97-AF65-F5344CB8AC3E}">
        <p14:creationId xmlns:p14="http://schemas.microsoft.com/office/powerpoint/2010/main" val="25967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1000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5424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6</a:t>
            </a:fld>
            <a:endParaRPr lang="zh-CN" altLang="en-US"/>
          </a:p>
        </p:txBody>
      </p:sp>
    </p:spTree>
    <p:extLst>
      <p:ext uri="{BB962C8B-B14F-4D97-AF65-F5344CB8AC3E}">
        <p14:creationId xmlns:p14="http://schemas.microsoft.com/office/powerpoint/2010/main" val="422553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5734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zh-CN" altLang="en-US" b="0" i="0" dirty="0">
                <a:solidFill>
                  <a:srgbClr val="121212"/>
                </a:solidFill>
                <a:effectLst/>
                <a:latin typeface="-apple-system"/>
              </a:rPr>
              <a:t>准确的说，不是用负梯度代替残差，而是当损失函数是均方损失时，负梯度刚好是残差，残差只是特例。</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这个和常规的的利用梯度下降最小化损失函数过程一致，参数梯度下降是根据负梯度调整原来的参数，在参数层面调整；而此处根据负梯度，获得一个新的函数</a:t>
            </a:r>
            <a:r>
              <a:rPr lang="en-US" altLang="zh-CN" b="0" i="0" dirty="0">
                <a:solidFill>
                  <a:srgbClr val="121212"/>
                </a:solidFill>
                <a:effectLst/>
                <a:latin typeface="-apple-system"/>
              </a:rPr>
              <a:t>/</a:t>
            </a:r>
            <a:r>
              <a:rPr lang="zh-CN" altLang="en-US" b="0" i="0" dirty="0">
                <a:solidFill>
                  <a:srgbClr val="121212"/>
                </a:solidFill>
                <a:effectLst/>
                <a:latin typeface="-apple-system"/>
              </a:rPr>
              <a:t>基学习器（通过获得新的参数实现，但是参数的意义通过函数体现），在函数层面调整</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31517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zh-CN" altLang="en-US" b="0" i="0" dirty="0">
                <a:solidFill>
                  <a:srgbClr val="4D4D4D"/>
                </a:solidFill>
                <a:effectLst/>
                <a:latin typeface="-apple-system"/>
              </a:rPr>
              <a:t>当</a:t>
            </a:r>
            <a:r>
              <a:rPr lang="en-US" altLang="zh-CN" b="0" i="0" dirty="0">
                <a:solidFill>
                  <a:srgbClr val="4D4D4D"/>
                </a:solidFill>
                <a:effectLst/>
                <a:latin typeface="KaTeX_Main"/>
              </a:rPr>
              <a:t>f 0 ( x ) f_0(x)</a:t>
            </a:r>
            <a:r>
              <a:rPr lang="en-US" altLang="zh-CN" b="0" i="1" dirty="0">
                <a:solidFill>
                  <a:srgbClr val="4D4D4D"/>
                </a:solidFill>
                <a:effectLst/>
                <a:latin typeface="KaTeX_Main"/>
              </a:rPr>
              <a:t>f</a:t>
            </a:r>
            <a:r>
              <a:rPr lang="en-US" altLang="zh-CN" b="0" i="0" dirty="0">
                <a:solidFill>
                  <a:srgbClr val="4D4D4D"/>
                </a:solidFill>
                <a:effectLst/>
                <a:latin typeface="KaTeX_Main"/>
              </a:rPr>
              <a:t>0​(</a:t>
            </a:r>
            <a:r>
              <a:rPr lang="en-US" altLang="zh-CN" b="0" i="1" dirty="0">
                <a:solidFill>
                  <a:srgbClr val="4D4D4D"/>
                </a:solidFill>
                <a:effectLst/>
                <a:latin typeface="KaTeX_Main"/>
              </a:rPr>
              <a:t>x</a:t>
            </a:r>
            <a:r>
              <a:rPr lang="en-US" altLang="zh-CN" b="0" i="0" dirty="0">
                <a:solidFill>
                  <a:srgbClr val="4D4D4D"/>
                </a:solidFill>
                <a:effectLst/>
                <a:latin typeface="KaTeX_Main"/>
              </a:rPr>
              <a:t>)</a:t>
            </a:r>
            <a:r>
              <a:rPr lang="zh-CN" altLang="en-US" b="0" i="0" dirty="0">
                <a:solidFill>
                  <a:srgbClr val="4D4D4D"/>
                </a:solidFill>
                <a:effectLst/>
                <a:latin typeface="-apple-system"/>
              </a:rPr>
              <a:t>为最小值时，求</a:t>
            </a:r>
            <a:r>
              <a:rPr lang="en-US" altLang="zh-CN" b="0" i="0" dirty="0">
                <a:solidFill>
                  <a:srgbClr val="4D4D4D"/>
                </a:solidFill>
                <a:effectLst/>
                <a:latin typeface="-apple-system"/>
              </a:rPr>
              <a:t>c</a:t>
            </a:r>
            <a:r>
              <a:rPr lang="zh-CN" altLang="en-US" b="0" i="0" dirty="0">
                <a:solidFill>
                  <a:srgbClr val="4D4D4D"/>
                </a:solidFill>
                <a:effectLst/>
                <a:latin typeface="-apple-system"/>
              </a:rPr>
              <a:t>的取值，初始学习器</a:t>
            </a:r>
            <a:r>
              <a:rPr lang="en-US" altLang="zh-CN" b="0" i="0" dirty="0">
                <a:solidFill>
                  <a:srgbClr val="4D4D4D"/>
                </a:solidFill>
                <a:effectLst/>
                <a:latin typeface="KaTeX_Main"/>
              </a:rPr>
              <a:t>f 0 ( x ) f_0(x)</a:t>
            </a:r>
            <a:r>
              <a:rPr lang="en-US" altLang="zh-CN" b="0" i="1" dirty="0">
                <a:solidFill>
                  <a:srgbClr val="4D4D4D"/>
                </a:solidFill>
                <a:effectLst/>
                <a:latin typeface="KaTeX_Main"/>
              </a:rPr>
              <a:t>f</a:t>
            </a:r>
            <a:r>
              <a:rPr lang="en-US" altLang="zh-CN" b="0" i="0" dirty="0">
                <a:solidFill>
                  <a:srgbClr val="4D4D4D"/>
                </a:solidFill>
                <a:effectLst/>
                <a:latin typeface="KaTeX_Main"/>
              </a:rPr>
              <a:t>0​(</a:t>
            </a:r>
            <a:r>
              <a:rPr lang="en-US" altLang="zh-CN" b="0" i="1" dirty="0">
                <a:solidFill>
                  <a:srgbClr val="4D4D4D"/>
                </a:solidFill>
                <a:effectLst/>
                <a:latin typeface="KaTeX_Main"/>
              </a:rPr>
              <a:t>x</a:t>
            </a:r>
            <a:r>
              <a:rPr lang="en-US" altLang="zh-CN" b="0" i="0" dirty="0">
                <a:solidFill>
                  <a:srgbClr val="4D4D4D"/>
                </a:solidFill>
                <a:effectLst/>
                <a:latin typeface="KaTeX_Main"/>
              </a:rPr>
              <a:t>)</a:t>
            </a:r>
            <a:r>
              <a:rPr lang="zh-CN" altLang="en-US" b="0" i="0" dirty="0">
                <a:solidFill>
                  <a:srgbClr val="4D4D4D"/>
                </a:solidFill>
                <a:effectLst/>
                <a:latin typeface="-apple-system"/>
              </a:rPr>
              <a:t> </a:t>
            </a:r>
            <a:r>
              <a:rPr lang="en-US" altLang="zh-CN" b="0" i="0" dirty="0">
                <a:solidFill>
                  <a:srgbClr val="4D4D4D"/>
                </a:solidFill>
                <a:effectLst/>
                <a:latin typeface="-apple-system"/>
              </a:rPr>
              <a:t>= c = </a:t>
            </a:r>
            <a:r>
              <a:rPr lang="zh-CN" altLang="en-US" b="0" i="0" dirty="0">
                <a:solidFill>
                  <a:srgbClr val="4D4D4D"/>
                </a:solidFill>
                <a:effectLst/>
                <a:latin typeface="-apple-system"/>
              </a:rPr>
              <a:t>所有训练样本标签值的均值。</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74065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949803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523438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90209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1054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9104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12302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63098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424612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781162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15414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2020/12/8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208132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2020/12/8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876192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tm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tmp"/></Relationships>
</file>

<file path=ppt/slides/_rels/slide19.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tmp"/><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直角三角形 4"/>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33af44c9fe23df8286f99d06e678fd1b"/>
          <p:cNvPicPr>
            <a:picLocks noChangeAspect="1"/>
          </p:cNvPicPr>
          <p:nvPr/>
        </p:nvPicPr>
        <p:blipFill>
          <a:blip r:embed="rId3">
            <a:duotone>
              <a:prstClr val="black"/>
              <a:schemeClr val="accent4">
                <a:tint val="45000"/>
                <a:satMod val="400000"/>
              </a:schemeClr>
            </a:duotone>
          </a:blip>
          <a:stretch>
            <a:fillRect/>
          </a:stretch>
        </p:blipFill>
        <p:spPr>
          <a:xfrm rot="10800000">
            <a:off x="5718334" y="-37623"/>
            <a:ext cx="4018121" cy="3860006"/>
          </a:xfrm>
          <a:prstGeom prst="rect">
            <a:avLst/>
          </a:prstGeom>
        </p:spPr>
      </p:pic>
      <p:sp>
        <p:nvSpPr>
          <p:cNvPr id="4" name="等腰三角形 3"/>
          <p:cNvSpPr/>
          <p:nvPr/>
        </p:nvSpPr>
        <p:spPr>
          <a:xfrm rot="10800000">
            <a:off x="5539264" y="1907857"/>
            <a:ext cx="702945" cy="433388"/>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直角三角形 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501253" y="1545447"/>
            <a:ext cx="4345781" cy="1323439"/>
          </a:xfrm>
          <a:prstGeom prst="rect">
            <a:avLst/>
          </a:prstGeom>
          <a:noFill/>
        </p:spPr>
        <p:txBody>
          <a:bodyPr wrap="square" rtlCol="0">
            <a:spAutoFit/>
          </a:bodyPr>
          <a:lstStyle/>
          <a:p>
            <a:r>
              <a:rPr lang="zh-CN" altLang="en-US" sz="8000" b="1" dirty="0">
                <a:solidFill>
                  <a:srgbClr val="335B74"/>
                </a:solidFill>
                <a:latin typeface="方正正大黑简体" panose="02000000000000000000" pitchFamily="2" charset="-122"/>
                <a:ea typeface="方正正大黑简体" panose="02000000000000000000" pitchFamily="2" charset="-122"/>
              </a:rPr>
              <a:t>提升</a:t>
            </a:r>
            <a:endParaRPr lang="en-US" altLang="zh-CN" sz="8000" b="1" dirty="0">
              <a:solidFill>
                <a:srgbClr val="335B74"/>
              </a:solidFill>
              <a:latin typeface="方正正大黑简体" panose="02000000000000000000" pitchFamily="2" charset="-122"/>
              <a:ea typeface="方正正大黑简体" panose="02000000000000000000" pitchFamily="2" charset="-122"/>
            </a:endParaRPr>
          </a:p>
        </p:txBody>
      </p:sp>
      <p:sp>
        <p:nvSpPr>
          <p:cNvPr id="13" name="矩形 12"/>
          <p:cNvSpPr/>
          <p:nvPr/>
        </p:nvSpPr>
        <p:spPr>
          <a:xfrm>
            <a:off x="683419" y="3529965"/>
            <a:ext cx="3650456" cy="397669"/>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等腰三角形 1"/>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683419" y="3559522"/>
            <a:ext cx="4553426" cy="338554"/>
          </a:xfrm>
          <a:prstGeom prst="rect">
            <a:avLst/>
          </a:prstGeom>
        </p:spPr>
        <p:txBody>
          <a:bodyPr wrap="square">
            <a:spAutoFit/>
          </a:bodyPr>
          <a:lstStyle/>
          <a:p>
            <a:r>
              <a:rPr lang="zh-CN" altLang="en-US" sz="1600" dirty="0">
                <a:solidFill>
                  <a:schemeClr val="bg1"/>
                </a:solidFill>
                <a:latin typeface="宋体" panose="02010600030101010101" pitchFamily="2" charset="-122"/>
                <a:ea typeface="宋体" panose="02010600030101010101" pitchFamily="2" charset="-122"/>
              </a:rPr>
              <a:t>主讲人：王晓娟</a:t>
            </a:r>
          </a:p>
        </p:txBody>
      </p:sp>
    </p:spTree>
    <p:extLst>
      <p:ext uri="{BB962C8B-B14F-4D97-AF65-F5344CB8AC3E}">
        <p14:creationId xmlns:p14="http://schemas.microsoft.com/office/powerpoint/2010/main" val="1829782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linds(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4" grpId="0" animBg="1"/>
      <p:bldP spid="6" grpId="0" animBg="1"/>
      <p:bldP spid="7" grpId="0" animBg="1"/>
      <p:bldP spid="8" grpId="0" animBg="1"/>
      <p:bldP spid="10" grpId="0"/>
      <p:bldP spid="13" grpId="0" animBg="1"/>
      <p:bldP spid="2" grpId="0" animBg="1"/>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90883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GBDT</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94912"/>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3D847653-65B2-41B9-97B8-33DB4D74E06D}"/>
              </a:ext>
            </a:extLst>
          </p:cNvPr>
          <p:cNvSpPr txBox="1"/>
          <p:nvPr/>
        </p:nvSpPr>
        <p:spPr>
          <a:xfrm>
            <a:off x="6931119" y="706735"/>
            <a:ext cx="2139311"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Calibri" panose="020F0502020204030204"/>
                <a:ea typeface="等线" panose="02010600030101010101" pitchFamily="2" charset="-122"/>
              </a:rPr>
              <a:t>2</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用负梯度作为残差的估计值（这里因为损失函数是平方损失函数，故残差等于负梯度的值）</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Calibri" panose="020F0502020204030204"/>
                <a:ea typeface="等线" panose="02010600030101010101" pitchFamily="2" charset="-122"/>
              </a:rPr>
              <a:t>3.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首先使用</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cart</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算法训练好一颗回归树</a:t>
            </a:r>
          </a:p>
        </p:txBody>
      </p:sp>
      <p:pic>
        <p:nvPicPr>
          <p:cNvPr id="6" name="图片 5">
            <a:extLst>
              <a:ext uri="{FF2B5EF4-FFF2-40B4-BE49-F238E27FC236}">
                <a16:creationId xmlns:a16="http://schemas.microsoft.com/office/drawing/2014/main" id="{BD187AFB-DEB9-459B-A525-144DBB4BA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651"/>
            <a:ext cx="6878010" cy="2257740"/>
          </a:xfrm>
          <a:prstGeom prst="rect">
            <a:avLst/>
          </a:prstGeom>
        </p:spPr>
      </p:pic>
      <p:pic>
        <p:nvPicPr>
          <p:cNvPr id="2" name="图片 1">
            <a:extLst>
              <a:ext uri="{FF2B5EF4-FFF2-40B4-BE49-F238E27FC236}">
                <a16:creationId xmlns:a16="http://schemas.microsoft.com/office/drawing/2014/main" id="{39027AE7-3E0F-468A-88C3-180C7D4BF57E}"/>
              </a:ext>
            </a:extLst>
          </p:cNvPr>
          <p:cNvPicPr>
            <a:picLocks noChangeAspect="1"/>
          </p:cNvPicPr>
          <p:nvPr/>
        </p:nvPicPr>
        <p:blipFill>
          <a:blip r:embed="rId4"/>
          <a:stretch>
            <a:fillRect/>
          </a:stretch>
        </p:blipFill>
        <p:spPr>
          <a:xfrm>
            <a:off x="0" y="2966601"/>
            <a:ext cx="1947695" cy="2153549"/>
          </a:xfrm>
          <a:prstGeom prst="rect">
            <a:avLst/>
          </a:prstGeom>
        </p:spPr>
      </p:pic>
      <p:sp>
        <p:nvSpPr>
          <p:cNvPr id="26" name="文本框 25">
            <a:extLst>
              <a:ext uri="{FF2B5EF4-FFF2-40B4-BE49-F238E27FC236}">
                <a16:creationId xmlns:a16="http://schemas.microsoft.com/office/drawing/2014/main" id="{6A9C353E-1A6D-4293-8270-EA86CD205F9C}"/>
              </a:ext>
            </a:extLst>
          </p:cNvPr>
          <p:cNvSpPr txBox="1"/>
          <p:nvPr/>
        </p:nvSpPr>
        <p:spPr>
          <a:xfrm>
            <a:off x="2132626" y="3223590"/>
            <a:ext cx="4613562" cy="1200329"/>
          </a:xfrm>
          <a:prstGeom prst="rect">
            <a:avLst/>
          </a:prstGeom>
          <a:noFill/>
        </p:spPr>
        <p:txBody>
          <a:bodyPr wrap="square">
            <a:spAutoFit/>
          </a:bodyPr>
          <a:lstStyle/>
          <a:p>
            <a:r>
              <a:rPr lang="zh-CN" altLang="en-US" b="0" i="0" dirty="0">
                <a:solidFill>
                  <a:srgbClr val="4D4D4D"/>
                </a:solidFill>
                <a:effectLst/>
                <a:latin typeface="-apple-system"/>
              </a:rPr>
              <a:t>左叶子的预测值</a:t>
            </a:r>
            <a:r>
              <a:rPr lang="en-US" altLang="zh-CN" b="0" i="0" dirty="0">
                <a:solidFill>
                  <a:srgbClr val="4D4D4D"/>
                </a:solidFill>
                <a:effectLst/>
                <a:latin typeface="-apple-system"/>
              </a:rPr>
              <a:t>= (-0.375-0.175)/2 = -0.275</a:t>
            </a:r>
            <a:r>
              <a:rPr lang="zh-CN" altLang="en-US" b="0" i="0" dirty="0">
                <a:solidFill>
                  <a:srgbClr val="4D4D4D"/>
                </a:solidFill>
                <a:effectLst/>
                <a:latin typeface="-apple-system"/>
              </a:rPr>
              <a:t> ，关联样本</a:t>
            </a:r>
            <a:r>
              <a:rPr lang="en-US" altLang="zh-CN" b="0" i="0" dirty="0">
                <a:solidFill>
                  <a:srgbClr val="4D4D4D"/>
                </a:solidFill>
                <a:effectLst/>
                <a:latin typeface="-apple-system"/>
              </a:rPr>
              <a:t>1</a:t>
            </a:r>
            <a:r>
              <a:rPr lang="zh-CN" altLang="en-US" b="0" i="0" dirty="0">
                <a:solidFill>
                  <a:srgbClr val="4D4D4D"/>
                </a:solidFill>
                <a:effectLst/>
                <a:latin typeface="-apple-system"/>
              </a:rPr>
              <a:t>和</a:t>
            </a:r>
            <a:r>
              <a:rPr lang="en-US" altLang="zh-CN" b="0" i="0" dirty="0">
                <a:solidFill>
                  <a:srgbClr val="4D4D4D"/>
                </a:solidFill>
                <a:effectLst/>
                <a:latin typeface="-apple-system"/>
              </a:rPr>
              <a:t>2</a:t>
            </a:r>
            <a:endParaRPr lang="en-US" altLang="zh-CN" dirty="0">
              <a:solidFill>
                <a:srgbClr val="4D4D4D"/>
              </a:solidFill>
              <a:latin typeface="-apple-system"/>
            </a:endParaRPr>
          </a:p>
          <a:p>
            <a:r>
              <a:rPr lang="zh-CN" altLang="en-US" b="0" i="0" dirty="0">
                <a:solidFill>
                  <a:srgbClr val="4D4D4D"/>
                </a:solidFill>
                <a:effectLst/>
                <a:latin typeface="-apple-system"/>
              </a:rPr>
              <a:t>右叶子的预测值 </a:t>
            </a:r>
            <a:r>
              <a:rPr lang="en-US" altLang="zh-CN" b="0" i="0" dirty="0">
                <a:solidFill>
                  <a:srgbClr val="4D4D4D"/>
                </a:solidFill>
                <a:effectLst/>
                <a:latin typeface="-apple-system"/>
              </a:rPr>
              <a:t>= (0.225+0.325)/2 = 0.275</a:t>
            </a:r>
            <a:r>
              <a:rPr lang="zh-CN" altLang="en-US" dirty="0">
                <a:solidFill>
                  <a:srgbClr val="4D4D4D"/>
                </a:solidFill>
                <a:latin typeface="-apple-system"/>
              </a:rPr>
              <a:t>，</a:t>
            </a:r>
            <a:r>
              <a:rPr lang="zh-CN" altLang="en-US" b="0" i="0" dirty="0">
                <a:solidFill>
                  <a:srgbClr val="4D4D4D"/>
                </a:solidFill>
                <a:effectLst/>
                <a:latin typeface="-apple-system"/>
              </a:rPr>
              <a:t>关联样本</a:t>
            </a:r>
            <a:r>
              <a:rPr lang="en-US" altLang="zh-CN" b="0" i="0" dirty="0">
                <a:solidFill>
                  <a:srgbClr val="4D4D4D"/>
                </a:solidFill>
                <a:effectLst/>
                <a:latin typeface="-apple-system"/>
              </a:rPr>
              <a:t>3</a:t>
            </a:r>
            <a:r>
              <a:rPr lang="zh-CN" altLang="en-US" b="0" i="0" dirty="0">
                <a:solidFill>
                  <a:srgbClr val="4D4D4D"/>
                </a:solidFill>
                <a:effectLst/>
                <a:latin typeface="-apple-system"/>
              </a:rPr>
              <a:t>和</a:t>
            </a:r>
            <a:r>
              <a:rPr lang="en-US" altLang="zh-CN" b="0" i="0" dirty="0">
                <a:solidFill>
                  <a:srgbClr val="4D4D4D"/>
                </a:solidFill>
                <a:effectLst/>
                <a:latin typeface="-apple-system"/>
              </a:rPr>
              <a:t>4</a:t>
            </a:r>
            <a:endParaRPr lang="zh-CN" altLang="en-US" dirty="0"/>
          </a:p>
        </p:txBody>
      </p:sp>
    </p:spTree>
    <p:extLst>
      <p:ext uri="{BB962C8B-B14F-4D97-AF65-F5344CB8AC3E}">
        <p14:creationId xmlns:p14="http://schemas.microsoft.com/office/powerpoint/2010/main" val="4286212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90883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GBDT</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94912"/>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3D847653-65B2-41B9-97B8-33DB4D74E06D}"/>
              </a:ext>
            </a:extLst>
          </p:cNvPr>
          <p:cNvSpPr txBox="1"/>
          <p:nvPr/>
        </p:nvSpPr>
        <p:spPr>
          <a:xfrm>
            <a:off x="6921720" y="666360"/>
            <a:ext cx="2139311" cy="45243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Calibri" panose="020F0502020204030204"/>
                <a:ea typeface="等线" panose="02010600030101010101" pitchFamily="2" charset="-122"/>
              </a:rPr>
              <a:t>4</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lang="zh-CN" altLang="en-US" b="0" i="0" dirty="0">
                <a:solidFill>
                  <a:srgbClr val="4D4D4D"/>
                </a:solidFill>
                <a:effectLst/>
                <a:latin typeface="-apple-system"/>
              </a:rPr>
              <a:t>训练好一颗决策树后，可以在上个学习器的基础上得到一个新学习器，</a:t>
            </a:r>
            <a:r>
              <a:rPr lang="zh-CN" altLang="en-US" i="0" dirty="0">
                <a:solidFill>
                  <a:srgbClr val="4D4D4D"/>
                </a:solidFill>
                <a:effectLst/>
                <a:latin typeface="-apple-system"/>
              </a:rPr>
              <a:t>计算公式为：</a:t>
            </a:r>
            <a:r>
              <a:rPr lang="en-US" altLang="zh-CN" i="0" dirty="0">
                <a:solidFill>
                  <a:srgbClr val="4D4D4D"/>
                </a:solidFill>
                <a:effectLst/>
                <a:latin typeface="-apple-system"/>
              </a:rPr>
              <a:t>data["f_1"] = data["f_0"] + </a:t>
            </a:r>
            <a:r>
              <a:rPr lang="zh-CN" altLang="en-US" i="0" dirty="0">
                <a:solidFill>
                  <a:srgbClr val="4D4D4D"/>
                </a:solidFill>
                <a:effectLst/>
                <a:latin typeface="-apple-system"/>
              </a:rPr>
              <a:t>学习率 * 叶子节点预测值</a:t>
            </a:r>
            <a:endParaRPr lang="en-US" altLang="zh-CN" i="0" dirty="0">
              <a:solidFill>
                <a:srgbClr val="4D4D4D"/>
              </a:solidFill>
              <a:effectLst/>
              <a:latin typeface="-apple-system"/>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其中</a:t>
            </a:r>
            <a:r>
              <a:rPr lang="en-US" altLang="zh-CN" b="0" i="0" dirty="0">
                <a:solidFill>
                  <a:srgbClr val="4D4D4D"/>
                </a:solidFill>
                <a:effectLst/>
                <a:latin typeface="-apple-system"/>
              </a:rPr>
              <a:t>data["f_0"]</a:t>
            </a:r>
            <a:r>
              <a:rPr lang="zh-CN" altLang="en-US" b="0" i="0" dirty="0">
                <a:solidFill>
                  <a:srgbClr val="4D4D4D"/>
                </a:solidFill>
                <a:effectLst/>
                <a:latin typeface="-apple-system"/>
              </a:rPr>
              <a:t>表示初始学习器，</a:t>
            </a:r>
            <a:r>
              <a:rPr lang="en-US" altLang="zh-CN" b="0" i="0" dirty="0">
                <a:solidFill>
                  <a:srgbClr val="4D4D4D"/>
                </a:solidFill>
                <a:effectLst/>
                <a:latin typeface="-apple-system"/>
              </a:rPr>
              <a:t>data["f_1"]</a:t>
            </a:r>
            <a:r>
              <a:rPr lang="zh-CN" altLang="en-US" b="0" i="0" dirty="0">
                <a:solidFill>
                  <a:srgbClr val="4D4D4D"/>
                </a:solidFill>
                <a:effectLst/>
                <a:latin typeface="-apple-system"/>
              </a:rPr>
              <a:t>表示基于第一颗决策树的新学习器，学习率用于减缓学习速度，可设为</a:t>
            </a:r>
            <a:r>
              <a:rPr lang="en-US" altLang="zh-CN" b="0" i="0" dirty="0">
                <a:solidFill>
                  <a:srgbClr val="4D4D4D"/>
                </a:solidFill>
                <a:effectLst/>
                <a:latin typeface="-apple-system"/>
              </a:rPr>
              <a:t>0.1</a:t>
            </a:r>
            <a:r>
              <a:rPr lang="zh-CN" altLang="en-US" b="0" i="0" dirty="0">
                <a:solidFill>
                  <a:srgbClr val="4D4D4D"/>
                </a:solidFill>
                <a:effectLst/>
                <a:latin typeface="-apple-system"/>
              </a:rPr>
              <a:t>。</a:t>
            </a:r>
            <a:endParaRPr lang="en-US" altLang="zh-CN" i="0" dirty="0">
              <a:solidFill>
                <a:srgbClr val="4D4D4D"/>
              </a:solidFill>
              <a:effectLst/>
              <a:latin typeface="-apple-system"/>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46319F25-8C0A-4FE1-9F62-33CD6EA0B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4" y="621031"/>
            <a:ext cx="6849431" cy="2248214"/>
          </a:xfrm>
          <a:prstGeom prst="rect">
            <a:avLst/>
          </a:prstGeom>
        </p:spPr>
      </p:pic>
      <p:sp>
        <p:nvSpPr>
          <p:cNvPr id="26" name="文本框 25">
            <a:extLst>
              <a:ext uri="{FF2B5EF4-FFF2-40B4-BE49-F238E27FC236}">
                <a16:creationId xmlns:a16="http://schemas.microsoft.com/office/drawing/2014/main" id="{675BBAF0-811B-4306-A731-D69627078D57}"/>
              </a:ext>
            </a:extLst>
          </p:cNvPr>
          <p:cNvSpPr txBox="1"/>
          <p:nvPr/>
        </p:nvSpPr>
        <p:spPr>
          <a:xfrm>
            <a:off x="-40538" y="2974918"/>
            <a:ext cx="6765181" cy="1754326"/>
          </a:xfrm>
          <a:prstGeom prst="rect">
            <a:avLst/>
          </a:prstGeom>
          <a:noFill/>
        </p:spPr>
        <p:txBody>
          <a:bodyPr wrap="square">
            <a:spAutoFit/>
          </a:bodyPr>
          <a:lstStyle/>
          <a:p>
            <a:r>
              <a:rPr lang="zh-CN" altLang="en-US" b="0" i="0" dirty="0">
                <a:solidFill>
                  <a:srgbClr val="4D4D4D"/>
                </a:solidFill>
                <a:effectLst/>
                <a:latin typeface="-apple-system"/>
              </a:rPr>
              <a:t>左叶子的预测值</a:t>
            </a:r>
            <a:r>
              <a:rPr lang="en-US" altLang="zh-CN" b="0" i="0" dirty="0">
                <a:solidFill>
                  <a:srgbClr val="4D4D4D"/>
                </a:solidFill>
                <a:effectLst/>
                <a:latin typeface="-apple-system"/>
              </a:rPr>
              <a:t>= (-0.375-0.175)/2 = -0.275</a:t>
            </a:r>
            <a:r>
              <a:rPr lang="zh-CN" altLang="en-US" b="0" i="0" dirty="0">
                <a:solidFill>
                  <a:srgbClr val="4D4D4D"/>
                </a:solidFill>
                <a:effectLst/>
                <a:latin typeface="-apple-system"/>
              </a:rPr>
              <a:t> ，关联样本</a:t>
            </a:r>
            <a:r>
              <a:rPr lang="en-US" altLang="zh-CN" b="0" i="0" dirty="0">
                <a:solidFill>
                  <a:srgbClr val="4D4D4D"/>
                </a:solidFill>
                <a:effectLst/>
                <a:latin typeface="-apple-system"/>
              </a:rPr>
              <a:t>1</a:t>
            </a:r>
            <a:r>
              <a:rPr lang="zh-CN" altLang="en-US" b="0" i="0" dirty="0">
                <a:solidFill>
                  <a:srgbClr val="4D4D4D"/>
                </a:solidFill>
                <a:effectLst/>
                <a:latin typeface="-apple-system"/>
              </a:rPr>
              <a:t>和</a:t>
            </a:r>
            <a:r>
              <a:rPr lang="en-US" altLang="zh-CN" b="0" i="0" dirty="0">
                <a:solidFill>
                  <a:srgbClr val="4D4D4D"/>
                </a:solidFill>
                <a:effectLst/>
                <a:latin typeface="-apple-system"/>
              </a:rPr>
              <a:t>2</a:t>
            </a:r>
            <a:r>
              <a:rPr lang="zh-CN" altLang="en-US" b="0" i="0" dirty="0">
                <a:solidFill>
                  <a:srgbClr val="4D4D4D"/>
                </a:solidFill>
                <a:effectLst/>
                <a:latin typeface="-apple-system"/>
              </a:rPr>
              <a:t>，则样本</a:t>
            </a:r>
            <a:r>
              <a:rPr lang="en-US" altLang="zh-CN" b="0" i="0" dirty="0">
                <a:solidFill>
                  <a:srgbClr val="4D4D4D"/>
                </a:solidFill>
                <a:effectLst/>
                <a:latin typeface="-apple-system"/>
              </a:rPr>
              <a:t>1</a:t>
            </a:r>
            <a:r>
              <a:rPr lang="zh-CN" altLang="en-US" b="0" i="0" dirty="0">
                <a:solidFill>
                  <a:srgbClr val="4D4D4D"/>
                </a:solidFill>
                <a:effectLst/>
                <a:latin typeface="-apple-system"/>
              </a:rPr>
              <a:t>、</a:t>
            </a:r>
            <a:r>
              <a:rPr lang="en-US" altLang="zh-CN" b="0" i="0" dirty="0">
                <a:solidFill>
                  <a:srgbClr val="4D4D4D"/>
                </a:solidFill>
                <a:effectLst/>
                <a:latin typeface="-apple-system"/>
              </a:rPr>
              <a:t>2</a:t>
            </a:r>
            <a:r>
              <a:rPr lang="zh-CN" altLang="en-US" b="0" i="0" dirty="0">
                <a:solidFill>
                  <a:srgbClr val="4D4D4D"/>
                </a:solidFill>
                <a:effectLst/>
                <a:latin typeface="-apple-system"/>
              </a:rPr>
              <a:t>的 </a:t>
            </a:r>
            <a:r>
              <a:rPr lang="en-US" altLang="zh-CN" b="0" i="0" dirty="0">
                <a:solidFill>
                  <a:srgbClr val="4D4D4D"/>
                </a:solidFill>
                <a:effectLst/>
                <a:latin typeface="-apple-system"/>
              </a:rPr>
              <a:t>f_1 = 1.475+0.1*-0.275 = 1.4475 </a:t>
            </a:r>
            <a:r>
              <a:rPr lang="zh-CN" altLang="en-US" b="0" i="0" dirty="0">
                <a:solidFill>
                  <a:srgbClr val="4D4D4D"/>
                </a:solidFill>
                <a:effectLst/>
                <a:latin typeface="-apple-system"/>
              </a:rPr>
              <a:t>，右叶子的预测值 </a:t>
            </a:r>
            <a:r>
              <a:rPr lang="en-US" altLang="zh-CN" b="0" i="0" dirty="0">
                <a:solidFill>
                  <a:srgbClr val="4D4D4D"/>
                </a:solidFill>
                <a:effectLst/>
                <a:latin typeface="-apple-system"/>
              </a:rPr>
              <a:t>= (0.225+0.325)/2 = 0.275</a:t>
            </a:r>
            <a:r>
              <a:rPr lang="zh-CN" altLang="en-US" dirty="0">
                <a:solidFill>
                  <a:srgbClr val="4D4D4D"/>
                </a:solidFill>
                <a:latin typeface="-apple-system"/>
              </a:rPr>
              <a:t>，</a:t>
            </a:r>
            <a:r>
              <a:rPr lang="zh-CN" altLang="en-US" b="0" i="0" dirty="0">
                <a:solidFill>
                  <a:srgbClr val="4D4D4D"/>
                </a:solidFill>
                <a:effectLst/>
                <a:latin typeface="-apple-system"/>
              </a:rPr>
              <a:t>关联样本</a:t>
            </a:r>
            <a:r>
              <a:rPr lang="en-US" altLang="zh-CN" b="0" i="0" dirty="0">
                <a:solidFill>
                  <a:srgbClr val="4D4D4D"/>
                </a:solidFill>
                <a:effectLst/>
                <a:latin typeface="-apple-system"/>
              </a:rPr>
              <a:t>3</a:t>
            </a:r>
            <a:r>
              <a:rPr lang="zh-CN" altLang="en-US" b="0" i="0" dirty="0">
                <a:solidFill>
                  <a:srgbClr val="4D4D4D"/>
                </a:solidFill>
                <a:effectLst/>
                <a:latin typeface="-apple-system"/>
              </a:rPr>
              <a:t>和</a:t>
            </a:r>
            <a:r>
              <a:rPr lang="en-US" altLang="zh-CN" b="0" i="0" dirty="0">
                <a:solidFill>
                  <a:srgbClr val="4D4D4D"/>
                </a:solidFill>
                <a:effectLst/>
                <a:latin typeface="-apple-system"/>
              </a:rPr>
              <a:t>4</a:t>
            </a:r>
            <a:r>
              <a:rPr lang="zh-CN" altLang="en-US" b="0" i="0" dirty="0">
                <a:solidFill>
                  <a:srgbClr val="4D4D4D"/>
                </a:solidFill>
                <a:effectLst/>
                <a:latin typeface="-apple-system"/>
              </a:rPr>
              <a:t>，则样本</a:t>
            </a:r>
            <a:r>
              <a:rPr lang="en-US" altLang="zh-CN" b="0" i="0" dirty="0">
                <a:solidFill>
                  <a:srgbClr val="4D4D4D"/>
                </a:solidFill>
                <a:effectLst/>
                <a:latin typeface="-apple-system"/>
              </a:rPr>
              <a:t>3</a:t>
            </a:r>
            <a:r>
              <a:rPr lang="zh-CN" altLang="en-US" b="0" i="0" dirty="0">
                <a:solidFill>
                  <a:srgbClr val="4D4D4D"/>
                </a:solidFill>
                <a:effectLst/>
                <a:latin typeface="-apple-system"/>
              </a:rPr>
              <a:t>、</a:t>
            </a:r>
            <a:r>
              <a:rPr lang="en-US" altLang="zh-CN" b="0" i="0" dirty="0">
                <a:solidFill>
                  <a:srgbClr val="4D4D4D"/>
                </a:solidFill>
                <a:effectLst/>
                <a:latin typeface="-apple-system"/>
              </a:rPr>
              <a:t>4</a:t>
            </a:r>
            <a:r>
              <a:rPr lang="zh-CN" altLang="en-US" b="0" i="0" dirty="0">
                <a:solidFill>
                  <a:srgbClr val="4D4D4D"/>
                </a:solidFill>
                <a:effectLst/>
                <a:latin typeface="-apple-system"/>
              </a:rPr>
              <a:t>的 </a:t>
            </a:r>
            <a:r>
              <a:rPr lang="en-US" altLang="zh-CN" b="0" i="0" dirty="0">
                <a:solidFill>
                  <a:srgbClr val="4D4D4D"/>
                </a:solidFill>
                <a:effectLst/>
                <a:latin typeface="-apple-system"/>
              </a:rPr>
              <a:t>f_1 = 1.475+0.1*0.275 = 1.5025</a:t>
            </a:r>
          </a:p>
          <a:p>
            <a:r>
              <a:rPr lang="zh-CN" altLang="en-US" b="0" i="0" dirty="0">
                <a:solidFill>
                  <a:srgbClr val="4D4D4D"/>
                </a:solidFill>
                <a:effectLst/>
                <a:latin typeface="-apple-system"/>
              </a:rPr>
              <a:t>得到新的学习器</a:t>
            </a:r>
            <a:r>
              <a:rPr lang="en-US" altLang="zh-CN" b="0" i="0" dirty="0">
                <a:solidFill>
                  <a:srgbClr val="4D4D4D"/>
                </a:solidFill>
                <a:effectLst/>
                <a:latin typeface="-apple-system"/>
              </a:rPr>
              <a:t>f_1</a:t>
            </a:r>
            <a:r>
              <a:rPr lang="zh-CN" altLang="en-US" b="0" i="0" dirty="0">
                <a:solidFill>
                  <a:srgbClr val="4D4D4D"/>
                </a:solidFill>
                <a:effectLst/>
                <a:latin typeface="-apple-system"/>
              </a:rPr>
              <a:t>后，再次计算每个样本的残差， </a:t>
            </a:r>
            <a:r>
              <a:rPr lang="en-US" altLang="zh-CN" b="0" i="0" dirty="0">
                <a:solidFill>
                  <a:srgbClr val="4D4D4D"/>
                </a:solidFill>
                <a:effectLst/>
                <a:latin typeface="-apple-system"/>
              </a:rPr>
              <a:t>data["res_2"] = data["label"] - data["f_1"]</a:t>
            </a:r>
            <a:r>
              <a:rPr lang="zh-CN" altLang="en-US" b="0" i="0" dirty="0">
                <a:solidFill>
                  <a:srgbClr val="4D4D4D"/>
                </a:solidFill>
                <a:effectLst/>
                <a:latin typeface="-apple-system"/>
              </a:rPr>
              <a:t>，创建第</a:t>
            </a:r>
            <a:r>
              <a:rPr lang="en-US" altLang="zh-CN" b="0" i="0" dirty="0">
                <a:solidFill>
                  <a:srgbClr val="4D4D4D"/>
                </a:solidFill>
                <a:effectLst/>
                <a:latin typeface="-apple-system"/>
              </a:rPr>
              <a:t>2</a:t>
            </a:r>
            <a:r>
              <a:rPr lang="zh-CN" altLang="en-US" b="0" i="0" dirty="0">
                <a:solidFill>
                  <a:srgbClr val="4D4D4D"/>
                </a:solidFill>
                <a:effectLst/>
                <a:latin typeface="-apple-system"/>
              </a:rPr>
              <a:t>颗决策树对残差 </a:t>
            </a:r>
            <a:r>
              <a:rPr lang="en-US" altLang="zh-CN" b="0" i="0" dirty="0">
                <a:solidFill>
                  <a:srgbClr val="4D4D4D"/>
                </a:solidFill>
                <a:effectLst/>
                <a:latin typeface="-apple-system"/>
              </a:rPr>
              <a:t>res_2 </a:t>
            </a:r>
            <a:r>
              <a:rPr lang="zh-CN" altLang="en-US" b="0" i="0" dirty="0">
                <a:solidFill>
                  <a:srgbClr val="4D4D4D"/>
                </a:solidFill>
                <a:effectLst/>
                <a:latin typeface="-apple-system"/>
              </a:rPr>
              <a:t>进行拟合</a:t>
            </a:r>
            <a:endParaRPr lang="zh-CN" altLang="en-US" dirty="0"/>
          </a:p>
        </p:txBody>
      </p:sp>
    </p:spTree>
    <p:extLst>
      <p:ext uri="{BB962C8B-B14F-4D97-AF65-F5344CB8AC3E}">
        <p14:creationId xmlns:p14="http://schemas.microsoft.com/office/powerpoint/2010/main" val="2962544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90883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GBDT</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94912"/>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 name="文本框 26">
            <a:extLst>
              <a:ext uri="{FF2B5EF4-FFF2-40B4-BE49-F238E27FC236}">
                <a16:creationId xmlns:a16="http://schemas.microsoft.com/office/drawing/2014/main" id="{D09C6B9E-9A1F-4713-AACE-28846D306BA2}"/>
              </a:ext>
            </a:extLst>
          </p:cNvPr>
          <p:cNvSpPr txBox="1"/>
          <p:nvPr/>
        </p:nvSpPr>
        <p:spPr>
          <a:xfrm>
            <a:off x="89064" y="688022"/>
            <a:ext cx="8211787" cy="646331"/>
          </a:xfrm>
          <a:prstGeom prst="rect">
            <a:avLst/>
          </a:prstGeom>
          <a:noFill/>
        </p:spPr>
        <p:txBody>
          <a:bodyPr wrap="square">
            <a:spAutoFit/>
          </a:bodyPr>
          <a:lstStyle/>
          <a:p>
            <a:pPr algn="l"/>
            <a:r>
              <a:rPr lang="zh-CN" altLang="en-US" b="0" i="0" dirty="0">
                <a:solidFill>
                  <a:srgbClr val="4D4D4D"/>
                </a:solidFill>
                <a:effectLst/>
                <a:latin typeface="-apple-system"/>
              </a:rPr>
              <a:t>得到第</a:t>
            </a:r>
            <a:r>
              <a:rPr lang="en-US" altLang="zh-CN" b="0" i="0" dirty="0">
                <a:solidFill>
                  <a:srgbClr val="4D4D4D"/>
                </a:solidFill>
                <a:effectLst/>
                <a:latin typeface="-apple-system"/>
              </a:rPr>
              <a:t>2</a:t>
            </a:r>
            <a:r>
              <a:rPr lang="zh-CN" altLang="en-US" b="0" i="0" dirty="0">
                <a:solidFill>
                  <a:srgbClr val="4D4D4D"/>
                </a:solidFill>
                <a:effectLst/>
                <a:latin typeface="-apple-system"/>
              </a:rPr>
              <a:t>颗决策树后，再更新学习器 </a:t>
            </a:r>
            <a:r>
              <a:rPr lang="en-US" altLang="zh-CN" b="0" i="0" dirty="0">
                <a:solidFill>
                  <a:srgbClr val="4D4D4D"/>
                </a:solidFill>
                <a:effectLst/>
                <a:latin typeface="-apple-system"/>
              </a:rPr>
              <a:t>f_2</a:t>
            </a:r>
            <a:r>
              <a:rPr lang="zh-CN" altLang="en-US" b="0" i="0" dirty="0">
                <a:solidFill>
                  <a:srgbClr val="4D4D4D"/>
                </a:solidFill>
                <a:effectLst/>
                <a:latin typeface="-apple-system"/>
              </a:rPr>
              <a:t>，反复训练</a:t>
            </a:r>
            <a:r>
              <a:rPr lang="en-US" altLang="zh-CN" b="0" i="0" dirty="0">
                <a:solidFill>
                  <a:srgbClr val="4D4D4D"/>
                </a:solidFill>
                <a:effectLst/>
                <a:latin typeface="-apple-system"/>
              </a:rPr>
              <a:t>5</a:t>
            </a:r>
            <a:r>
              <a:rPr lang="zh-CN" altLang="en-US" b="0" i="0" dirty="0">
                <a:solidFill>
                  <a:srgbClr val="4D4D4D"/>
                </a:solidFill>
                <a:effectLst/>
                <a:latin typeface="-apple-system"/>
              </a:rPr>
              <a:t>颗决策树后，训练结束。</a:t>
            </a:r>
          </a:p>
          <a:p>
            <a:pPr algn="l"/>
            <a:r>
              <a:rPr lang="en-US" altLang="zh-CN" b="0" i="0" dirty="0">
                <a:solidFill>
                  <a:srgbClr val="4D4D4D"/>
                </a:solidFill>
                <a:effectLst/>
                <a:latin typeface="-apple-system"/>
              </a:rPr>
              <a:t>5</a:t>
            </a:r>
            <a:r>
              <a:rPr lang="zh-CN" altLang="en-US" b="0" i="0" dirty="0">
                <a:solidFill>
                  <a:srgbClr val="4D4D4D"/>
                </a:solidFill>
                <a:effectLst/>
                <a:latin typeface="-apple-system"/>
              </a:rPr>
              <a:t>颗决策树如下：</a:t>
            </a:r>
          </a:p>
        </p:txBody>
      </p:sp>
      <p:pic>
        <p:nvPicPr>
          <p:cNvPr id="6" name="图片 5">
            <a:extLst>
              <a:ext uri="{FF2B5EF4-FFF2-40B4-BE49-F238E27FC236}">
                <a16:creationId xmlns:a16="http://schemas.microsoft.com/office/drawing/2014/main" id="{23B21027-4498-4128-ACC4-800917E140CD}"/>
              </a:ext>
            </a:extLst>
          </p:cNvPr>
          <p:cNvPicPr>
            <a:picLocks noChangeAspect="1"/>
          </p:cNvPicPr>
          <p:nvPr/>
        </p:nvPicPr>
        <p:blipFill>
          <a:blip r:embed="rId3"/>
          <a:stretch>
            <a:fillRect/>
          </a:stretch>
        </p:blipFill>
        <p:spPr>
          <a:xfrm>
            <a:off x="21493" y="1373406"/>
            <a:ext cx="4937672" cy="3670300"/>
          </a:xfrm>
          <a:prstGeom prst="rect">
            <a:avLst/>
          </a:prstGeom>
        </p:spPr>
      </p:pic>
      <p:pic>
        <p:nvPicPr>
          <p:cNvPr id="22" name="图片 21">
            <a:extLst>
              <a:ext uri="{FF2B5EF4-FFF2-40B4-BE49-F238E27FC236}">
                <a16:creationId xmlns:a16="http://schemas.microsoft.com/office/drawing/2014/main" id="{F3FFB9F8-DE4B-4597-A47C-6DBBE3F7F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939" y="1828857"/>
            <a:ext cx="4239577" cy="3181293"/>
          </a:xfrm>
          <a:prstGeom prst="rect">
            <a:avLst/>
          </a:prstGeom>
        </p:spPr>
      </p:pic>
    </p:spTree>
    <p:extLst>
      <p:ext uri="{BB962C8B-B14F-4D97-AF65-F5344CB8AC3E}">
        <p14:creationId xmlns:p14="http://schemas.microsoft.com/office/powerpoint/2010/main" val="3691508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03</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87427" y="2529215"/>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研究目标</a:t>
            </a:r>
          </a:p>
        </p:txBody>
      </p:sp>
      <p:sp>
        <p:nvSpPr>
          <p:cNvPr id="20" name="文本框 19"/>
          <p:cNvSpPr txBox="1"/>
          <p:nvPr/>
        </p:nvSpPr>
        <p:spPr>
          <a:xfrm>
            <a:off x="1887427" y="3032356"/>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研究成果</a:t>
            </a:r>
          </a:p>
        </p:txBody>
      </p:sp>
      <p:sp>
        <p:nvSpPr>
          <p:cNvPr id="21" name="文本框 20"/>
          <p:cNvSpPr txBox="1"/>
          <p:nvPr/>
        </p:nvSpPr>
        <p:spPr>
          <a:xfrm>
            <a:off x="1887428" y="3535497"/>
            <a:ext cx="1893998"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应用前景</a:t>
            </a:r>
          </a:p>
        </p:txBody>
      </p:sp>
      <p:sp>
        <p:nvSpPr>
          <p:cNvPr id="15" name="矩形 14"/>
          <p:cNvSpPr/>
          <p:nvPr/>
        </p:nvSpPr>
        <p:spPr>
          <a:xfrm>
            <a:off x="1255072" y="1605885"/>
            <a:ext cx="3552876" cy="646331"/>
          </a:xfrm>
          <a:prstGeom prst="rect">
            <a:avLst/>
          </a:prstGeom>
        </p:spPr>
        <p:txBody>
          <a:bodyPr wrap="square">
            <a:spAutoFit/>
          </a:bodyPr>
          <a:lstStyle/>
          <a:p>
            <a:r>
              <a:rPr lang="en-US" altLang="zh-CN" sz="3600" b="1" dirty="0" err="1">
                <a:solidFill>
                  <a:schemeClr val="accent5"/>
                </a:solidFill>
                <a:latin typeface="微软雅黑" panose="020B0503020204020204" pitchFamily="34" charset="-122"/>
                <a:ea typeface="微软雅黑" panose="020B0503020204020204" pitchFamily="34" charset="-122"/>
              </a:rPr>
              <a:t>Adaboost</a:t>
            </a:r>
            <a:r>
              <a:rPr lang="zh-CN" altLang="en-US" sz="3600" b="1" dirty="0">
                <a:solidFill>
                  <a:schemeClr val="accent5"/>
                </a:solidFill>
                <a:latin typeface="微软雅黑" panose="020B0503020204020204" pitchFamily="34" charset="-122"/>
                <a:ea typeface="微软雅黑" panose="020B0503020204020204" pitchFamily="34" charset="-122"/>
              </a:rPr>
              <a:t>函数</a:t>
            </a:r>
            <a:endParaRPr lang="zh-CN" altLang="en-US" b="1" dirty="0">
              <a:solidFill>
                <a:schemeClr val="accent5"/>
              </a:solidFill>
              <a:latin typeface="微软雅黑" panose="020B0503020204020204" pitchFamily="34" charset="-122"/>
              <a:ea typeface="微软雅黑" panose="020B0503020204020204" pitchFamily="34" charset="-122"/>
            </a:endParaRPr>
          </a:p>
        </p:txBody>
      </p:sp>
      <p:pic>
        <p:nvPicPr>
          <p:cNvPr id="22" name="图片 21" descr="33af44c9fe23df8286f99d06e678fd1b">
            <a:extLst>
              <a:ext uri="{FF2B5EF4-FFF2-40B4-BE49-F238E27FC236}">
                <a16:creationId xmlns:a16="http://schemas.microsoft.com/office/drawing/2014/main" id="{F431F8E2-6697-4C50-A422-A4CE2FD2455F}"/>
              </a:ext>
            </a:extLst>
          </p:cNvPr>
          <p:cNvPicPr>
            <a:picLocks noChangeAspect="1"/>
          </p:cNvPicPr>
          <p:nvPr/>
        </p:nvPicPr>
        <p:blipFill>
          <a:blip r:embed="rId3"/>
          <a:stretch>
            <a:fillRect/>
          </a:stretch>
        </p:blipFill>
        <p:spPr>
          <a:xfrm rot="13505325">
            <a:off x="6246011" y="1327153"/>
            <a:ext cx="6233981" cy="5988671"/>
          </a:xfrm>
          <a:prstGeom prst="rect">
            <a:avLst/>
          </a:prstGeom>
        </p:spPr>
      </p:pic>
    </p:spTree>
    <p:extLst>
      <p:ext uri="{BB962C8B-B14F-4D97-AF65-F5344CB8AC3E}">
        <p14:creationId xmlns:p14="http://schemas.microsoft.com/office/powerpoint/2010/main" val="1946924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43500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Adaboost</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901D925C-F2E9-4E04-ABAC-E498A9643153}"/>
              </a:ext>
            </a:extLst>
          </p:cNvPr>
          <p:cNvSpPr txBox="1"/>
          <p:nvPr/>
        </p:nvSpPr>
        <p:spPr>
          <a:xfrm>
            <a:off x="0" y="582280"/>
            <a:ext cx="9064487" cy="4182363"/>
          </a:xfrm>
          <a:prstGeom prst="rect">
            <a:avLst/>
          </a:prstGeom>
          <a:noFill/>
        </p:spPr>
        <p:txBody>
          <a:bodyPr wrap="square" rtlCol="0">
            <a:spAutoFit/>
          </a:bodyPr>
          <a:lstStyle/>
          <a:p>
            <a:pPr>
              <a:lnSpc>
                <a:spcPct val="150000"/>
              </a:lnSpc>
            </a:pPr>
            <a:r>
              <a:rPr lang="zh-CN" altLang="en-US" b="0" i="0" dirty="0">
                <a:solidFill>
                  <a:srgbClr val="121212"/>
                </a:solidFill>
                <a:effectLst/>
                <a:latin typeface="宋体" panose="02010600030101010101" pitchFamily="2" charset="-122"/>
                <a:ea typeface="宋体" panose="02010600030101010101" pitchFamily="2" charset="-122"/>
              </a:rPr>
              <a:t>（</a:t>
            </a:r>
            <a:r>
              <a:rPr lang="en-US" altLang="zh-CN" b="0" i="0" dirty="0">
                <a:solidFill>
                  <a:srgbClr val="121212"/>
                </a:solidFill>
                <a:effectLst/>
                <a:latin typeface="宋体" panose="02010600030101010101" pitchFamily="2" charset="-122"/>
                <a:ea typeface="宋体" panose="02010600030101010101" pitchFamily="2" charset="-122"/>
              </a:rPr>
              <a:t>1</a:t>
            </a:r>
            <a:r>
              <a:rPr lang="zh-CN" altLang="en-US" b="0" i="0" dirty="0">
                <a:solidFill>
                  <a:srgbClr val="121212"/>
                </a:solidFill>
                <a:effectLst/>
                <a:latin typeface="宋体" panose="02010600030101010101" pitchFamily="2" charset="-122"/>
                <a:ea typeface="宋体" panose="02010600030101010101" pitchFamily="2" charset="-122"/>
              </a:rPr>
              <a:t>）首先，是初始化训练数据的权值分布</a:t>
            </a:r>
            <a:r>
              <a:rPr lang="en-US" altLang="zh-CN" b="0" i="0" dirty="0">
                <a:solidFill>
                  <a:srgbClr val="121212"/>
                </a:solidFill>
                <a:effectLst/>
                <a:latin typeface="宋体" panose="02010600030101010101" pitchFamily="2" charset="-122"/>
                <a:ea typeface="宋体" panose="02010600030101010101" pitchFamily="2" charset="-122"/>
              </a:rPr>
              <a:t>D1</a:t>
            </a:r>
            <a:r>
              <a:rPr lang="zh-CN" altLang="en-US" b="0" i="0" dirty="0">
                <a:solidFill>
                  <a:srgbClr val="121212"/>
                </a:solidFill>
                <a:effectLst/>
                <a:latin typeface="宋体" panose="02010600030101010101" pitchFamily="2" charset="-122"/>
                <a:ea typeface="宋体" panose="02010600030101010101" pitchFamily="2" charset="-122"/>
              </a:rPr>
              <a:t>。假设有</a:t>
            </a:r>
            <a:r>
              <a:rPr lang="en-US" altLang="zh-CN" b="0" i="0" dirty="0">
                <a:solidFill>
                  <a:srgbClr val="121212"/>
                </a:solidFill>
                <a:effectLst/>
                <a:latin typeface="宋体" panose="02010600030101010101" pitchFamily="2" charset="-122"/>
                <a:ea typeface="宋体" panose="02010600030101010101" pitchFamily="2" charset="-122"/>
              </a:rPr>
              <a:t>N</a:t>
            </a:r>
            <a:r>
              <a:rPr lang="zh-CN" altLang="en-US" b="0" i="0" dirty="0">
                <a:solidFill>
                  <a:srgbClr val="121212"/>
                </a:solidFill>
                <a:effectLst/>
                <a:latin typeface="宋体" panose="02010600030101010101" pitchFamily="2" charset="-122"/>
                <a:ea typeface="宋体" panose="02010600030101010101" pitchFamily="2" charset="-122"/>
              </a:rPr>
              <a:t>个训练样本数据，则每一个训练样本最开始时，都被赋予相同的权值：</a:t>
            </a:r>
            <a:r>
              <a:rPr lang="en-US" altLang="zh-CN" b="0" i="0" dirty="0">
                <a:solidFill>
                  <a:srgbClr val="121212"/>
                </a:solidFill>
                <a:effectLst/>
                <a:latin typeface="宋体" panose="02010600030101010101" pitchFamily="2" charset="-122"/>
                <a:ea typeface="宋体" panose="02010600030101010101" pitchFamily="2" charset="-122"/>
              </a:rPr>
              <a:t>w1=1/N</a:t>
            </a:r>
            <a:r>
              <a:rPr lang="zh-CN" altLang="en-US" b="0" i="0" dirty="0">
                <a:solidFill>
                  <a:srgbClr val="121212"/>
                </a:solidFill>
                <a:effectLst/>
                <a:latin typeface="宋体" panose="02010600030101010101" pitchFamily="2" charset="-122"/>
                <a:ea typeface="宋体" panose="02010600030101010101" pitchFamily="2" charset="-122"/>
              </a:rPr>
              <a:t>。</a:t>
            </a:r>
            <a:endParaRPr lang="en-US" altLang="zh-CN" b="0" i="0" dirty="0">
              <a:solidFill>
                <a:srgbClr val="121212"/>
              </a:solidFill>
              <a:effectLst/>
              <a:latin typeface="宋体" panose="02010600030101010101" pitchFamily="2" charset="-122"/>
              <a:ea typeface="宋体" panose="02010600030101010101" pitchFamily="2" charset="-122"/>
            </a:endParaRPr>
          </a:p>
          <a:p>
            <a:pPr>
              <a:lnSpc>
                <a:spcPct val="150000"/>
              </a:lnSpc>
            </a:pPr>
            <a:r>
              <a:rPr lang="zh-CN" altLang="en-US" b="0" i="0" dirty="0">
                <a:solidFill>
                  <a:srgbClr val="121212"/>
                </a:solidFill>
                <a:effectLst/>
                <a:latin typeface="宋体" panose="02010600030101010101" pitchFamily="2" charset="-122"/>
                <a:ea typeface="宋体" panose="02010600030101010101" pitchFamily="2" charset="-122"/>
              </a:rPr>
              <a:t>（</a:t>
            </a:r>
            <a:r>
              <a:rPr lang="en-US" altLang="zh-CN" b="0" i="0" dirty="0">
                <a:solidFill>
                  <a:srgbClr val="121212"/>
                </a:solidFill>
                <a:effectLst/>
                <a:latin typeface="宋体" panose="02010600030101010101" pitchFamily="2" charset="-122"/>
                <a:ea typeface="宋体" panose="02010600030101010101" pitchFamily="2" charset="-122"/>
              </a:rPr>
              <a:t>2</a:t>
            </a:r>
            <a:r>
              <a:rPr lang="zh-CN" altLang="en-US" b="0" i="0" dirty="0">
                <a:solidFill>
                  <a:srgbClr val="121212"/>
                </a:solidFill>
                <a:effectLst/>
                <a:latin typeface="宋体" panose="02010600030101010101" pitchFamily="2" charset="-122"/>
                <a:ea typeface="宋体" panose="02010600030101010101" pitchFamily="2" charset="-122"/>
              </a:rPr>
              <a:t>）然后，训练弱分类器。具体训练过程中是：如果某个训练样本点，被弱分类器准确地分类，那么在构造下一个训练集中，它对应的权值要减小；相反，如果某个训练样本点被错误分类，那么它的权值就应该增大。权值更新过的样本集被用于训练下一个分类器，整个训练过程如此迭代地进行下去。</a:t>
            </a:r>
            <a:br>
              <a:rPr lang="zh-CN" altLang="en-US" dirty="0">
                <a:latin typeface="宋体" panose="02010600030101010101" pitchFamily="2" charset="-122"/>
                <a:ea typeface="宋体" panose="02010600030101010101" pitchFamily="2" charset="-122"/>
              </a:rPr>
            </a:br>
            <a:r>
              <a:rPr lang="zh-CN" altLang="en-US" b="0" i="0" dirty="0">
                <a:solidFill>
                  <a:srgbClr val="121212"/>
                </a:solidFill>
                <a:effectLst/>
                <a:latin typeface="宋体" panose="02010600030101010101" pitchFamily="2" charset="-122"/>
                <a:ea typeface="宋体" panose="02010600030101010101" pitchFamily="2" charset="-122"/>
              </a:rPr>
              <a:t>（</a:t>
            </a:r>
            <a:r>
              <a:rPr lang="en-US" altLang="zh-CN" b="0" i="0" dirty="0">
                <a:solidFill>
                  <a:srgbClr val="121212"/>
                </a:solidFill>
                <a:effectLst/>
                <a:latin typeface="宋体" panose="02010600030101010101" pitchFamily="2" charset="-122"/>
                <a:ea typeface="宋体" panose="02010600030101010101" pitchFamily="2" charset="-122"/>
              </a:rPr>
              <a:t>3</a:t>
            </a:r>
            <a:r>
              <a:rPr lang="zh-CN" altLang="en-US" b="0" i="0" dirty="0">
                <a:solidFill>
                  <a:srgbClr val="121212"/>
                </a:solidFill>
                <a:effectLst/>
                <a:latin typeface="宋体" panose="02010600030101010101" pitchFamily="2" charset="-122"/>
                <a:ea typeface="宋体" panose="02010600030101010101" pitchFamily="2" charset="-122"/>
              </a:rPr>
              <a:t>）最后，将各个训练得到的弱分类器组合成一个强分类器。各个弱分类器的训练过程结束后，加大分类误差率小的弱分类器的权重，使其在最终的分类函数中起着较大的决定作用，而降低分类误差率大的弱分类器的权重，使其在最终的分类函数中起着较小的决定作用。</a:t>
            </a:r>
            <a:endParaRPr lang="en-US" altLang="zh-CN" b="0" i="0" dirty="0">
              <a:solidFill>
                <a:srgbClr val="121212"/>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8945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8053" y="163831"/>
            <a:ext cx="69762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回归</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0" name="图片 9">
            <a:extLst>
              <a:ext uri="{FF2B5EF4-FFF2-40B4-BE49-F238E27FC236}">
                <a16:creationId xmlns:a16="http://schemas.microsoft.com/office/drawing/2014/main" id="{29981F17-254D-4CBA-9FBA-2B87269829C7}"/>
              </a:ext>
            </a:extLst>
          </p:cNvPr>
          <p:cNvPicPr>
            <a:picLocks noChangeAspect="1"/>
          </p:cNvPicPr>
          <p:nvPr/>
        </p:nvPicPr>
        <p:blipFill rotWithShape="1">
          <a:blip r:embed="rId3"/>
          <a:srcRect r="35436"/>
          <a:stretch/>
        </p:blipFill>
        <p:spPr>
          <a:xfrm rot="16200000">
            <a:off x="1997217" y="-1856247"/>
            <a:ext cx="1149065" cy="5143500"/>
          </a:xfrm>
          <a:prstGeom prst="rect">
            <a:avLst/>
          </a:prstGeom>
        </p:spPr>
      </p:pic>
      <p:pic>
        <p:nvPicPr>
          <p:cNvPr id="18" name="图片 17">
            <a:extLst>
              <a:ext uri="{FF2B5EF4-FFF2-40B4-BE49-F238E27FC236}">
                <a16:creationId xmlns:a16="http://schemas.microsoft.com/office/drawing/2014/main" id="{ACC3E567-C445-4404-A424-A3682CBE9D23}"/>
              </a:ext>
            </a:extLst>
          </p:cNvPr>
          <p:cNvPicPr>
            <a:picLocks noChangeAspect="1"/>
          </p:cNvPicPr>
          <p:nvPr/>
        </p:nvPicPr>
        <p:blipFill>
          <a:blip r:embed="rId4"/>
          <a:stretch>
            <a:fillRect/>
          </a:stretch>
        </p:blipFill>
        <p:spPr>
          <a:xfrm rot="16200000">
            <a:off x="771406" y="687822"/>
            <a:ext cx="3486390" cy="5029202"/>
          </a:xfrm>
          <a:prstGeom prst="rect">
            <a:avLst/>
          </a:prstGeom>
        </p:spPr>
      </p:pic>
      <p:pic>
        <p:nvPicPr>
          <p:cNvPr id="19" name="图片 18">
            <a:extLst>
              <a:ext uri="{FF2B5EF4-FFF2-40B4-BE49-F238E27FC236}">
                <a16:creationId xmlns:a16="http://schemas.microsoft.com/office/drawing/2014/main" id="{A4D21132-5C24-4B32-9D03-12F2E3D86AB8}"/>
              </a:ext>
            </a:extLst>
          </p:cNvPr>
          <p:cNvPicPr>
            <a:picLocks noChangeAspect="1"/>
          </p:cNvPicPr>
          <p:nvPr/>
        </p:nvPicPr>
        <p:blipFill>
          <a:blip r:embed="rId5"/>
          <a:stretch>
            <a:fillRect/>
          </a:stretch>
        </p:blipFill>
        <p:spPr>
          <a:xfrm rot="16200000">
            <a:off x="4937840" y="-3306"/>
            <a:ext cx="3985099" cy="4319374"/>
          </a:xfrm>
          <a:prstGeom prst="rect">
            <a:avLst/>
          </a:prstGeom>
        </p:spPr>
      </p:pic>
    </p:spTree>
    <p:extLst>
      <p:ext uri="{BB962C8B-B14F-4D97-AF65-F5344CB8AC3E}">
        <p14:creationId xmlns:p14="http://schemas.microsoft.com/office/powerpoint/2010/main" val="2673557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48BF3BC-A72F-4914-BD61-DD087DF54B74}"/>
                  </a:ext>
                </a:extLst>
              </p:cNvPr>
              <p:cNvSpPr txBox="1"/>
              <p:nvPr/>
            </p:nvSpPr>
            <p:spPr>
              <a:xfrm>
                <a:off x="-102950" y="490253"/>
                <a:ext cx="9349900" cy="21630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Adaboost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算法是模型为加法模型，损失函数为指数函数，学习算法为前向分布算法的二类学习方法</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加法模型：一个函数是由多个基函数累加而成的</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f(x)= </a:t>
                </a:r>
                <a14:m>
                  <m:oMath xmlns:m="http://schemas.openxmlformats.org/officeDocument/2006/math">
                    <m:nary>
                      <m:nary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m:t>
                        </m:r>
                      </m:sup>
                      <m:e>
                        <m:r>
                          <m:rPr>
                            <m:sty m:val="p"/>
                          </m:r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β</m:t>
                        </m:r>
                        <m:r>
                          <m:rPr>
                            <m:sty m:val="p"/>
                          </m:rPr>
                          <a:rPr kumimoji="0" lang="en-US" altLang="zh-CN" sz="1800" b="0" i="1" u="none" strike="noStrike" kern="1200" cap="none" spc="0" normalizeH="0" baseline="-25000" noProof="0" smtClean="0">
                            <a:ln>
                              <a:noFill/>
                            </a:ln>
                            <a:solidFill>
                              <a:prstClr val="black"/>
                            </a:solidFill>
                            <a:effectLst/>
                            <a:uLnTx/>
                            <a:uFillTx/>
                            <a:latin typeface="Cambria Math" panose="02040503050406030204" pitchFamily="18" charset="0"/>
                            <a:cs typeface="+mn-cs"/>
                          </a:rPr>
                          <m:t>m</m:t>
                        </m:r>
                        <m:r>
                          <m:rPr>
                            <m:sty m:val="p"/>
                          </m:r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b</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𝑦𝑚</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nary>
                  </m:oMath>
                </a14:m>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，其中</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β</a:t>
                </a:r>
                <a:r>
                  <a:rPr kumimoji="0" lang="en-US" altLang="zh-CN" sz="1800" b="0" i="0" u="none" strike="noStrike" kern="1200" cap="none" spc="0" normalizeH="0" baseline="-25000" noProof="0" dirty="0">
                    <a:ln>
                      <a:noFill/>
                    </a:ln>
                    <a:solidFill>
                      <a:prstClr val="black"/>
                    </a:solidFill>
                    <a:effectLst/>
                    <a:uLnTx/>
                    <a:uFillTx/>
                    <a:latin typeface="宋体" panose="02010600030101010101" pitchFamily="2" charset="-122"/>
                    <a:ea typeface="宋体" panose="02010600030101010101" pitchFamily="2" charset="-122"/>
                    <a:cs typeface="+mn-cs"/>
                  </a:rPr>
                  <a:t>m</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是每个基函数的系数</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y</a:t>
                </a:r>
                <a:r>
                  <a:rPr kumimoji="0" lang="en-US" altLang="zh-CN" sz="1800" b="0" i="0" u="none" strike="noStrike" kern="1200" cap="none" spc="0" normalizeH="0" baseline="-25000" noProof="0" dirty="0" err="1">
                    <a:ln>
                      <a:noFill/>
                    </a:ln>
                    <a:solidFill>
                      <a:prstClr val="black"/>
                    </a:solidFill>
                    <a:effectLst/>
                    <a:uLnTx/>
                    <a:uFillTx/>
                    <a:latin typeface="宋体" panose="02010600030101010101" pitchFamily="2" charset="-122"/>
                    <a:ea typeface="宋体" panose="02010600030101010101" pitchFamily="2" charset="-122"/>
                    <a:cs typeface="+mn-cs"/>
                  </a:rPr>
                  <a:t>m</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是每个基函数的参数，</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b(</a:t>
                </a:r>
                <a:r>
                  <a:rPr kumimoji="0" lang="en-US" altLang="zh-CN" sz="1800" b="0"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x;y</a:t>
                </a:r>
                <a:r>
                  <a:rPr kumimoji="0" lang="en-US" altLang="zh-CN" sz="1800" b="0" i="0" u="none" strike="noStrike" kern="1200" cap="none" spc="0" normalizeH="0" baseline="-25000" noProof="0" dirty="0" err="1">
                    <a:ln>
                      <a:noFill/>
                    </a:ln>
                    <a:solidFill>
                      <a:prstClr val="black"/>
                    </a:solidFill>
                    <a:effectLst/>
                    <a:uLnTx/>
                    <a:uFillTx/>
                    <a:latin typeface="宋体" panose="02010600030101010101" pitchFamily="2" charset="-122"/>
                    <a:ea typeface="宋体" panose="02010600030101010101" pitchFamily="2" charset="-122"/>
                    <a:cs typeface="+mn-cs"/>
                  </a:rPr>
                  <a:t>m</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是一个基函数</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前向分步算法</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在给定数据集后，要使加法模型的损失函数经验风险最小化即为</a:t>
                </a:r>
                <a14:m>
                  <m:oMath xmlns:m="http://schemas.openxmlformats.org/officeDocument/2006/math">
                    <m:func>
                      <m:func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uncPr>
                      <m:fName>
                        <m:limLow>
                          <m:limLow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limLowPr>
                          <m:e>
                            <m:r>
                              <m:rPr>
                                <m:sty m:val="p"/>
                              </m:rPr>
                              <a:rPr kumimoji="0" lang="en-US" altLang="zh-CN" sz="18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min</m:t>
                            </m:r>
                          </m:e>
                          <m:lim>
                            <m:r>
                              <m:rPr>
                                <m:sty m:val="p"/>
                              </m:rP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β</m:t>
                            </m:r>
                            <m:r>
                              <m:rPr>
                                <m:sty m:val="p"/>
                              </m:r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𝑦𝑚</m:t>
                            </m:r>
                          </m:lim>
                        </m:limLow>
                      </m:fName>
                      <m:e>
                        <m:nary>
                          <m:naryPr>
                            <m:chr m:val="∑"/>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𝑀</m:t>
                            </m:r>
                          </m:sup>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𝑀</m:t>
                                </m:r>
                              </m:sup>
                              <m:e>
                                <m:r>
                                  <m:rPr>
                                    <m:sty m:val="p"/>
                                  </m:r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β</m:t>
                                </m:r>
                                <m:r>
                                  <m:rPr>
                                    <m:sty m:val="p"/>
                                  </m:rPr>
                                  <a:rPr kumimoji="0" lang="en-US" altLang="zh-CN" sz="1800" b="0" i="1" u="none" strike="noStrike" kern="1200" cap="none" spc="0" normalizeH="0" baseline="-25000" noProof="0">
                                    <a:ln>
                                      <a:noFill/>
                                    </a:ln>
                                    <a:solidFill>
                                      <a:prstClr val="black"/>
                                    </a:solidFill>
                                    <a:effectLst/>
                                    <a:uLnTx/>
                                    <a:uFillTx/>
                                    <a:latin typeface="Cambria Math" panose="02040503050406030204" pitchFamily="18" charset="0"/>
                                    <a:cs typeface="+mn-cs"/>
                                  </a:rPr>
                                  <m:t>m</m:t>
                                </m:r>
                                <m:r>
                                  <m:rPr>
                                    <m:sty m:val="p"/>
                                  </m:r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b</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𝑦𝑚</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e>
                            </m:nary>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nary>
                      </m:e>
                    </m:func>
                  </m:oMath>
                </a14:m>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，直接优化比较困难，故考虑，每增加一个基分类器，就使损失函数的值更小一点，逐步的逼近最优解。</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mc:Choice>
        <mc:Fallback xmlns="">
          <p:sp>
            <p:nvSpPr>
              <p:cNvPr id="2" name="文本框 1">
                <a:extLst>
                  <a:ext uri="{FF2B5EF4-FFF2-40B4-BE49-F238E27FC236}">
                    <a16:creationId xmlns:a16="http://schemas.microsoft.com/office/drawing/2014/main" id="{F48BF3BC-A72F-4914-BD61-DD087DF54B74}"/>
                  </a:ext>
                </a:extLst>
              </p:cNvPr>
              <p:cNvSpPr txBox="1">
                <a:spLocks noRot="1" noChangeAspect="1" noMove="1" noResize="1" noEditPoints="1" noAdjustHandles="1" noChangeArrowheads="1" noChangeShapeType="1" noTextEdit="1"/>
              </p:cNvSpPr>
              <p:nvPr/>
            </p:nvSpPr>
            <p:spPr>
              <a:xfrm>
                <a:off x="-102950" y="490253"/>
                <a:ext cx="9349900" cy="2163093"/>
              </a:xfrm>
              <a:prstGeom prst="rect">
                <a:avLst/>
              </a:prstGeom>
              <a:blipFill>
                <a:blip r:embed="rId3"/>
                <a:stretch>
                  <a:fillRect l="-522" t="-1408" r="-522" b="-1323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90D0DE5-9359-4099-B4F6-6AFF4579DE29}"/>
              </a:ext>
            </a:extLst>
          </p:cNvPr>
          <p:cNvPicPr>
            <a:picLocks noChangeAspect="1"/>
          </p:cNvPicPr>
          <p:nvPr/>
        </p:nvPicPr>
        <p:blipFill>
          <a:blip r:embed="rId4"/>
          <a:stretch>
            <a:fillRect/>
          </a:stretch>
        </p:blipFill>
        <p:spPr>
          <a:xfrm rot="16200000">
            <a:off x="528949" y="2164845"/>
            <a:ext cx="2392794" cy="3450692"/>
          </a:xfrm>
          <a:prstGeom prst="rect">
            <a:avLst/>
          </a:prstGeom>
        </p:spPr>
      </p:pic>
      <p:sp>
        <p:nvSpPr>
          <p:cNvPr id="20" name="文本框 19">
            <a:extLst>
              <a:ext uri="{FF2B5EF4-FFF2-40B4-BE49-F238E27FC236}">
                <a16:creationId xmlns:a16="http://schemas.microsoft.com/office/drawing/2014/main" id="{7ED5200A-C728-4C9D-82B0-1109AF9B61D6}"/>
              </a:ext>
            </a:extLst>
          </p:cNvPr>
          <p:cNvSpPr txBox="1"/>
          <p:nvPr/>
        </p:nvSpPr>
        <p:spPr>
          <a:xfrm>
            <a:off x="3727174" y="3254879"/>
            <a:ext cx="5297556" cy="1754326"/>
          </a:xfrm>
          <a:prstGeom prst="rect">
            <a:avLst/>
          </a:prstGeom>
          <a:noFill/>
        </p:spPr>
        <p:txBody>
          <a:bodyPr wrap="square" rtlCol="0">
            <a:spAutoFit/>
          </a:bodyPr>
          <a:lstStyle/>
          <a:p>
            <a:r>
              <a:rPr lang="zh-CN" altLang="en-US" b="0" i="0" dirty="0">
                <a:solidFill>
                  <a:schemeClr val="tx1"/>
                </a:solidFill>
                <a:effectLst/>
                <a:latin typeface="宋体" panose="02010600030101010101" pitchFamily="2" charset="-122"/>
                <a:ea typeface="宋体" panose="02010600030101010101" pitchFamily="2" charset="-122"/>
              </a:rPr>
              <a:t>前向分布算法</a:t>
            </a:r>
            <a:r>
              <a:rPr lang="zh-CN" altLang="en-US" dirty="0">
                <a:latin typeface="宋体" panose="02010600030101010101" pitchFamily="2" charset="-122"/>
                <a:ea typeface="宋体" panose="02010600030101010101" pitchFamily="2" charset="-122"/>
              </a:rPr>
              <a:t>就</a:t>
            </a:r>
            <a:r>
              <a:rPr lang="zh-CN" altLang="en-US" b="0" i="0" dirty="0">
                <a:solidFill>
                  <a:schemeClr val="tx1"/>
                </a:solidFill>
                <a:effectLst/>
                <a:latin typeface="宋体" panose="02010600030101010101" pitchFamily="2" charset="-122"/>
                <a:ea typeface="宋体" panose="02010600030101010101" pitchFamily="2" charset="-122"/>
              </a:rPr>
              <a:t>是</a:t>
            </a:r>
            <a:r>
              <a:rPr lang="en-US" altLang="zh-CN" b="0" i="0" dirty="0">
                <a:solidFill>
                  <a:schemeClr val="tx1"/>
                </a:solidFill>
                <a:effectLst/>
                <a:latin typeface="宋体" panose="02010600030101010101" pitchFamily="2" charset="-122"/>
                <a:ea typeface="宋体" panose="02010600030101010101" pitchFamily="2" charset="-122"/>
              </a:rPr>
              <a:t>:</a:t>
            </a:r>
            <a:r>
              <a:rPr lang="zh-CN" altLang="en-US" b="0" i="0" dirty="0">
                <a:solidFill>
                  <a:schemeClr val="tx1"/>
                </a:solidFill>
                <a:effectLst/>
                <a:latin typeface="宋体" panose="02010600030101010101" pitchFamily="2" charset="-122"/>
                <a:ea typeface="宋体" panose="02010600030101010101" pitchFamily="2" charset="-122"/>
              </a:rPr>
              <a:t>“利用贪心算法，每一步只学习一个弱模型及其系数，使得当前弱模型和之前所有的弱模型组合后目标表达式取得最优值，最终就可以使得所有弱模型组合后目标表达式取得最优值”。</a:t>
            </a:r>
            <a:endParaRPr lang="zh-CN" altLang="en-US" dirty="0">
              <a:solidFill>
                <a:schemeClr val="tx1"/>
              </a:solidFill>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630304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8053" y="163831"/>
            <a:ext cx="223651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线性回归研究思路</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158585C0-422C-4BAB-8BC2-47C811F64FCD}"/>
              </a:ext>
            </a:extLst>
          </p:cNvPr>
          <p:cNvPicPr>
            <a:picLocks noChangeAspect="1"/>
          </p:cNvPicPr>
          <p:nvPr/>
        </p:nvPicPr>
        <p:blipFill>
          <a:blip r:embed="rId3"/>
          <a:stretch>
            <a:fillRect/>
          </a:stretch>
        </p:blipFill>
        <p:spPr>
          <a:xfrm rot="16200000">
            <a:off x="-325407" y="407510"/>
            <a:ext cx="4642138" cy="3991323"/>
          </a:xfrm>
          <a:prstGeom prst="rect">
            <a:avLst/>
          </a:prstGeom>
        </p:spPr>
      </p:pic>
      <p:pic>
        <p:nvPicPr>
          <p:cNvPr id="21" name="图片 20">
            <a:extLst>
              <a:ext uri="{FF2B5EF4-FFF2-40B4-BE49-F238E27FC236}">
                <a16:creationId xmlns:a16="http://schemas.microsoft.com/office/drawing/2014/main" id="{BC88BD0A-5EA7-4B9A-9DCD-E585C98042DE}"/>
              </a:ext>
            </a:extLst>
          </p:cNvPr>
          <p:cNvPicPr>
            <a:picLocks noChangeAspect="1"/>
          </p:cNvPicPr>
          <p:nvPr/>
        </p:nvPicPr>
        <p:blipFill>
          <a:blip r:embed="rId4"/>
          <a:stretch>
            <a:fillRect/>
          </a:stretch>
        </p:blipFill>
        <p:spPr>
          <a:xfrm rot="16200000">
            <a:off x="1742095" y="2965229"/>
            <a:ext cx="357532" cy="3927348"/>
          </a:xfrm>
          <a:prstGeom prst="rect">
            <a:avLst/>
          </a:prstGeom>
        </p:spPr>
      </p:pic>
      <p:pic>
        <p:nvPicPr>
          <p:cNvPr id="22" name="图片 21">
            <a:extLst>
              <a:ext uri="{FF2B5EF4-FFF2-40B4-BE49-F238E27FC236}">
                <a16:creationId xmlns:a16="http://schemas.microsoft.com/office/drawing/2014/main" id="{E13E6B1C-0CC5-4767-AAF3-9323D364EE5C}"/>
              </a:ext>
            </a:extLst>
          </p:cNvPr>
          <p:cNvPicPr>
            <a:picLocks noChangeAspect="1"/>
          </p:cNvPicPr>
          <p:nvPr/>
        </p:nvPicPr>
        <p:blipFill rotWithShape="1">
          <a:blip r:embed="rId5"/>
          <a:srcRect r="3724" b="9796"/>
          <a:stretch/>
        </p:blipFill>
        <p:spPr>
          <a:xfrm>
            <a:off x="3991324" y="-4763"/>
            <a:ext cx="5152676" cy="2807598"/>
          </a:xfrm>
          <a:prstGeom prst="rect">
            <a:avLst/>
          </a:prstGeom>
        </p:spPr>
      </p:pic>
      <p:pic>
        <p:nvPicPr>
          <p:cNvPr id="26" name="图片 25">
            <a:extLst>
              <a:ext uri="{FF2B5EF4-FFF2-40B4-BE49-F238E27FC236}">
                <a16:creationId xmlns:a16="http://schemas.microsoft.com/office/drawing/2014/main" id="{2F9032EF-42BE-4D03-A3AB-72D13124A802}"/>
              </a:ext>
            </a:extLst>
          </p:cNvPr>
          <p:cNvPicPr>
            <a:picLocks noChangeAspect="1"/>
          </p:cNvPicPr>
          <p:nvPr/>
        </p:nvPicPr>
        <p:blipFill>
          <a:blip r:embed="rId6"/>
          <a:stretch>
            <a:fillRect/>
          </a:stretch>
        </p:blipFill>
        <p:spPr>
          <a:xfrm>
            <a:off x="3991324" y="2802835"/>
            <a:ext cx="4991116" cy="2258563"/>
          </a:xfrm>
          <a:prstGeom prst="rect">
            <a:avLst/>
          </a:prstGeom>
        </p:spPr>
      </p:pic>
      <p:pic>
        <p:nvPicPr>
          <p:cNvPr id="27" name="图片 26">
            <a:extLst>
              <a:ext uri="{FF2B5EF4-FFF2-40B4-BE49-F238E27FC236}">
                <a16:creationId xmlns:a16="http://schemas.microsoft.com/office/drawing/2014/main" id="{0B517651-9983-41F3-AEE1-ADC58FDA89A2}"/>
              </a:ext>
            </a:extLst>
          </p:cNvPr>
          <p:cNvPicPr>
            <a:picLocks noChangeAspect="1"/>
          </p:cNvPicPr>
          <p:nvPr/>
        </p:nvPicPr>
        <p:blipFill>
          <a:blip r:embed="rId7"/>
          <a:stretch>
            <a:fillRect/>
          </a:stretch>
        </p:blipFill>
        <p:spPr>
          <a:xfrm>
            <a:off x="7875858" y="4877547"/>
            <a:ext cx="1268141" cy="265953"/>
          </a:xfrm>
          <a:prstGeom prst="rect">
            <a:avLst/>
          </a:prstGeom>
        </p:spPr>
      </p:pic>
    </p:spTree>
    <p:extLst>
      <p:ext uri="{BB962C8B-B14F-4D97-AF65-F5344CB8AC3E}">
        <p14:creationId xmlns:p14="http://schemas.microsoft.com/office/powerpoint/2010/main" val="349834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Horizontal)">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8053" y="163831"/>
            <a:ext cx="223651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线性回归研究思路</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16A9AFAD-F334-43DD-A477-F8867A68F21A}"/>
              </a:ext>
            </a:extLst>
          </p:cNvPr>
          <p:cNvPicPr>
            <a:picLocks noChangeAspect="1"/>
          </p:cNvPicPr>
          <p:nvPr/>
        </p:nvPicPr>
        <p:blipFill rotWithShape="1">
          <a:blip r:embed="rId3"/>
          <a:srcRect l="9674" r="12282" b="18068"/>
          <a:stretch/>
        </p:blipFill>
        <p:spPr>
          <a:xfrm>
            <a:off x="-1" y="7163"/>
            <a:ext cx="5014293" cy="5136337"/>
          </a:xfrm>
          <a:prstGeom prst="rect">
            <a:avLst/>
          </a:prstGeom>
        </p:spPr>
      </p:pic>
      <p:pic>
        <p:nvPicPr>
          <p:cNvPr id="4" name="图片 3">
            <a:extLst>
              <a:ext uri="{FF2B5EF4-FFF2-40B4-BE49-F238E27FC236}">
                <a16:creationId xmlns:a16="http://schemas.microsoft.com/office/drawing/2014/main" id="{28C4DD82-41B4-42F2-A894-FACE8C74C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311" y="329448"/>
            <a:ext cx="1099319" cy="838952"/>
          </a:xfrm>
          <a:prstGeom prst="rect">
            <a:avLst/>
          </a:prstGeom>
        </p:spPr>
      </p:pic>
      <p:pic>
        <p:nvPicPr>
          <p:cNvPr id="8" name="图片 7">
            <a:extLst>
              <a:ext uri="{FF2B5EF4-FFF2-40B4-BE49-F238E27FC236}">
                <a16:creationId xmlns:a16="http://schemas.microsoft.com/office/drawing/2014/main" id="{6A2182C3-782D-4CC8-922A-B64296D9BA1B}"/>
              </a:ext>
            </a:extLst>
          </p:cNvPr>
          <p:cNvPicPr>
            <a:picLocks noChangeAspect="1"/>
          </p:cNvPicPr>
          <p:nvPr/>
        </p:nvPicPr>
        <p:blipFill rotWithShape="1">
          <a:blip r:embed="rId5"/>
          <a:srcRect t="2685" b="12907"/>
          <a:stretch/>
        </p:blipFill>
        <p:spPr>
          <a:xfrm>
            <a:off x="4109847" y="15650"/>
            <a:ext cx="4990787" cy="5112200"/>
          </a:xfrm>
          <a:prstGeom prst="rect">
            <a:avLst/>
          </a:prstGeom>
        </p:spPr>
      </p:pic>
    </p:spTree>
    <p:extLst>
      <p:ext uri="{BB962C8B-B14F-4D97-AF65-F5344CB8AC3E}">
        <p14:creationId xmlns:p14="http://schemas.microsoft.com/office/powerpoint/2010/main" val="2269165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Horizontal)">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8053" y="163831"/>
            <a:ext cx="223651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线性回归研究思路</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5549712" y="1801417"/>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25063D1B-63B0-4C24-B036-82A8B05EF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683" y="1862038"/>
            <a:ext cx="952633" cy="1419423"/>
          </a:xfrm>
          <a:prstGeom prst="rect">
            <a:avLst/>
          </a:prstGeom>
        </p:spPr>
      </p:pic>
      <p:pic>
        <p:nvPicPr>
          <p:cNvPr id="2" name="图片 1">
            <a:extLst>
              <a:ext uri="{FF2B5EF4-FFF2-40B4-BE49-F238E27FC236}">
                <a16:creationId xmlns:a16="http://schemas.microsoft.com/office/drawing/2014/main" id="{3A974784-D782-4CE3-BD6E-22449040ECB3}"/>
              </a:ext>
            </a:extLst>
          </p:cNvPr>
          <p:cNvPicPr>
            <a:picLocks noChangeAspect="1"/>
          </p:cNvPicPr>
          <p:nvPr/>
        </p:nvPicPr>
        <p:blipFill rotWithShape="1">
          <a:blip r:embed="rId4"/>
          <a:srcRect l="5072" t="18306" r="15362" b="12659"/>
          <a:stretch/>
        </p:blipFill>
        <p:spPr>
          <a:xfrm>
            <a:off x="12650" y="71786"/>
            <a:ext cx="5456583" cy="2663135"/>
          </a:xfrm>
          <a:prstGeom prst="rect">
            <a:avLst/>
          </a:prstGeom>
        </p:spPr>
      </p:pic>
      <p:pic>
        <p:nvPicPr>
          <p:cNvPr id="20" name="图片 19">
            <a:extLst>
              <a:ext uri="{FF2B5EF4-FFF2-40B4-BE49-F238E27FC236}">
                <a16:creationId xmlns:a16="http://schemas.microsoft.com/office/drawing/2014/main" id="{F77D9007-CD52-4F3E-A5C9-1FA917C9F817}"/>
              </a:ext>
            </a:extLst>
          </p:cNvPr>
          <p:cNvPicPr>
            <a:picLocks noChangeAspect="1"/>
          </p:cNvPicPr>
          <p:nvPr/>
        </p:nvPicPr>
        <p:blipFill rotWithShape="1">
          <a:blip r:embed="rId5"/>
          <a:srcRect l="5681" t="6149" r="23478" b="24814"/>
          <a:stretch/>
        </p:blipFill>
        <p:spPr>
          <a:xfrm>
            <a:off x="12650" y="2643532"/>
            <a:ext cx="4858249" cy="2663135"/>
          </a:xfrm>
          <a:prstGeom prst="rect">
            <a:avLst/>
          </a:prstGeom>
        </p:spPr>
      </p:pic>
      <p:sp>
        <p:nvSpPr>
          <p:cNvPr id="22" name="文本框 21">
            <a:extLst>
              <a:ext uri="{FF2B5EF4-FFF2-40B4-BE49-F238E27FC236}">
                <a16:creationId xmlns:a16="http://schemas.microsoft.com/office/drawing/2014/main" id="{9F23974D-A2AF-4E25-B0AE-25E48402C7CA}"/>
              </a:ext>
            </a:extLst>
          </p:cNvPr>
          <p:cNvSpPr txBox="1"/>
          <p:nvPr/>
        </p:nvSpPr>
        <p:spPr>
          <a:xfrm>
            <a:off x="4870897" y="0"/>
            <a:ext cx="4173711" cy="1477328"/>
          </a:xfrm>
          <a:prstGeom prst="rect">
            <a:avLst/>
          </a:prstGeom>
          <a:noFill/>
        </p:spPr>
        <p:txBody>
          <a:bodyPr wrap="square" rtlCol="0">
            <a:spAutoFit/>
          </a:bodyPr>
          <a:lstStyle/>
          <a:p>
            <a:r>
              <a:rPr lang="zh-CN" altLang="en-US" dirty="0"/>
              <a:t>然后就是优化这棵树的算法：</a:t>
            </a:r>
            <a:endParaRPr lang="en-US" altLang="zh-CN" dirty="0"/>
          </a:p>
          <a:p>
            <a:r>
              <a:rPr lang="zh-CN" altLang="en-US" dirty="0"/>
              <a:t>（</a:t>
            </a:r>
            <a:r>
              <a:rPr lang="en-US" altLang="zh-CN" dirty="0"/>
              <a:t>1</a:t>
            </a:r>
            <a:r>
              <a:rPr lang="zh-CN" altLang="en-US" dirty="0"/>
              <a:t>）贪心算法，</a:t>
            </a:r>
            <a:r>
              <a:rPr lang="zh-CN" altLang="en-US" b="0" i="0" dirty="0">
                <a:solidFill>
                  <a:srgbClr val="121212"/>
                </a:solidFill>
                <a:effectLst/>
                <a:latin typeface="-apple-system"/>
              </a:rPr>
              <a:t>找到每一步最优的分裂结果，即二重循环遍历所有特征以及所有分割点，每次选择收益最大的特征作为分裂特征</a:t>
            </a:r>
            <a:endParaRPr lang="en-US" altLang="zh-CN" b="0" i="0" dirty="0">
              <a:solidFill>
                <a:srgbClr val="121212"/>
              </a:solidFill>
              <a:effectLst/>
              <a:latin typeface="-apple-system"/>
            </a:endParaRPr>
          </a:p>
        </p:txBody>
      </p:sp>
      <p:pic>
        <p:nvPicPr>
          <p:cNvPr id="29" name="图片 28">
            <a:extLst>
              <a:ext uri="{FF2B5EF4-FFF2-40B4-BE49-F238E27FC236}">
                <a16:creationId xmlns:a16="http://schemas.microsoft.com/office/drawing/2014/main" id="{5EC07328-6142-444C-A05A-61FB6748FD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0898" y="1508422"/>
            <a:ext cx="4173711" cy="3635078"/>
          </a:xfrm>
          <a:prstGeom prst="rect">
            <a:avLst/>
          </a:prstGeom>
        </p:spPr>
      </p:pic>
    </p:spTree>
    <p:extLst>
      <p:ext uri="{BB962C8B-B14F-4D97-AF65-F5344CB8AC3E}">
        <p14:creationId xmlns:p14="http://schemas.microsoft.com/office/powerpoint/2010/main" val="3870445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Horizontal)">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a:extLst>
              <a:ext uri="{FF2B5EF4-FFF2-40B4-BE49-F238E27FC236}">
                <a16:creationId xmlns:a16="http://schemas.microsoft.com/office/drawing/2014/main" id="{6631A8A2-21AD-4E01-A4D3-B326664ADEED}"/>
              </a:ext>
            </a:extLst>
          </p:cNvPr>
          <p:cNvSpPr/>
          <p:nvPr/>
        </p:nvSpPr>
        <p:spPr>
          <a:xfrm>
            <a:off x="4260253" y="3036194"/>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椭圆 58">
            <a:extLst>
              <a:ext uri="{FF2B5EF4-FFF2-40B4-BE49-F238E27FC236}">
                <a16:creationId xmlns:a16="http://schemas.microsoft.com/office/drawing/2014/main" id="{E93401EC-3550-4E08-9434-E25A86C69840}"/>
              </a:ext>
            </a:extLst>
          </p:cNvPr>
          <p:cNvSpPr/>
          <p:nvPr/>
        </p:nvSpPr>
        <p:spPr>
          <a:xfrm>
            <a:off x="4260253" y="2237261"/>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椭圆 56">
            <a:extLst>
              <a:ext uri="{FF2B5EF4-FFF2-40B4-BE49-F238E27FC236}">
                <a16:creationId xmlns:a16="http://schemas.microsoft.com/office/drawing/2014/main" id="{A6773B12-398B-4625-BC2C-7412E8C1DFC5}"/>
              </a:ext>
            </a:extLst>
          </p:cNvPr>
          <p:cNvSpPr/>
          <p:nvPr/>
        </p:nvSpPr>
        <p:spPr>
          <a:xfrm>
            <a:off x="4260253" y="1446172"/>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a:extLst>
              <a:ext uri="{FF2B5EF4-FFF2-40B4-BE49-F238E27FC236}">
                <a16:creationId xmlns:a16="http://schemas.microsoft.com/office/drawing/2014/main" id="{76239B02-01D2-4D47-AB86-DB38161CC9C6}"/>
              </a:ext>
            </a:extLst>
          </p:cNvPr>
          <p:cNvSpPr/>
          <p:nvPr/>
        </p:nvSpPr>
        <p:spPr>
          <a:xfrm>
            <a:off x="4260253" y="644363"/>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4" name="组合 43"/>
          <p:cNvGrpSpPr/>
          <p:nvPr/>
        </p:nvGrpSpPr>
        <p:grpSpPr>
          <a:xfrm>
            <a:off x="4340355" y="463760"/>
            <a:ext cx="3155310" cy="776123"/>
            <a:chOff x="4125739" y="525473"/>
            <a:chExt cx="3155310" cy="776123"/>
          </a:xfrm>
        </p:grpSpPr>
        <p:sp>
          <p:nvSpPr>
            <p:cNvPr id="30" name="TextBox 37"/>
            <p:cNvSpPr txBox="1"/>
            <p:nvPr/>
          </p:nvSpPr>
          <p:spPr>
            <a:xfrm>
              <a:off x="4125739" y="770681"/>
              <a:ext cx="491962"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883655" y="525473"/>
              <a:ext cx="2397394" cy="622364"/>
            </a:xfrm>
            <a:prstGeom prst="rect">
              <a:avLst/>
            </a:prstGeom>
            <a:noFill/>
          </p:spPr>
          <p:txBody>
            <a:bodyPr wrap="none" lIns="360000" tIns="0" rIns="0" bIns="0" anchor="b" anchorCtr="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提升</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4340355" y="1084763"/>
            <a:ext cx="3267968" cy="1015903"/>
            <a:chOff x="4102295" y="1273814"/>
            <a:chExt cx="3267968" cy="1015903"/>
          </a:xfrm>
        </p:grpSpPr>
        <p:sp>
          <p:nvSpPr>
            <p:cNvPr id="26" name="TextBox 42"/>
            <p:cNvSpPr txBox="1"/>
            <p:nvPr/>
          </p:nvSpPr>
          <p:spPr>
            <a:xfrm>
              <a:off x="4102295" y="1574240"/>
              <a:ext cx="538850" cy="715477"/>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28" name="TextBox 44"/>
            <p:cNvSpPr txBox="1"/>
            <p:nvPr/>
          </p:nvSpPr>
          <p:spPr>
            <a:xfrm>
              <a:off x="4860211" y="1273814"/>
              <a:ext cx="2510052" cy="881388"/>
            </a:xfrm>
            <a:prstGeom prst="rect">
              <a:avLst/>
            </a:prstGeom>
            <a:noFill/>
          </p:spPr>
          <p:txBody>
            <a:bodyPr wrap="none" lIns="360000" tIns="0" rIns="0" bIns="0" anchor="b" anchorCtr="0">
              <a:noAutofit/>
            </a:bodyPr>
            <a:lstStyle/>
            <a:p>
              <a:r>
                <a:rPr lang="en-US" altLang="zh-CN" sz="2000" b="1" dirty="0">
                  <a:solidFill>
                    <a:schemeClr val="accent2"/>
                  </a:solidFill>
                  <a:latin typeface="微软雅黑" panose="020B0503020204020204" pitchFamily="34" charset="-122"/>
                  <a:ea typeface="微软雅黑" panose="020B0503020204020204" pitchFamily="34" charset="-122"/>
                </a:rPr>
                <a:t>GBDT</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311501" y="2112772"/>
            <a:ext cx="3750859" cy="694292"/>
            <a:chOff x="4096885" y="2311645"/>
            <a:chExt cx="3750859" cy="694292"/>
          </a:xfrm>
        </p:grpSpPr>
        <p:sp>
          <p:nvSpPr>
            <p:cNvPr id="22" name="TextBox 47"/>
            <p:cNvSpPr txBox="1"/>
            <p:nvPr/>
          </p:nvSpPr>
          <p:spPr>
            <a:xfrm>
              <a:off x="4096885" y="2475022"/>
              <a:ext cx="549670"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03</a:t>
              </a:r>
            </a:p>
          </p:txBody>
        </p:sp>
        <p:sp>
          <p:nvSpPr>
            <p:cNvPr id="24" name="TextBox 49"/>
            <p:cNvSpPr txBox="1"/>
            <p:nvPr/>
          </p:nvSpPr>
          <p:spPr>
            <a:xfrm>
              <a:off x="4875814" y="2311645"/>
              <a:ext cx="2971930" cy="597735"/>
            </a:xfrm>
            <a:prstGeom prst="rect">
              <a:avLst/>
            </a:prstGeom>
            <a:noFill/>
          </p:spPr>
          <p:txBody>
            <a:bodyPr wrap="none" lIns="360000" tIns="0" rIns="0" bIns="0" anchor="b" anchorCtr="0">
              <a:noAutofit/>
            </a:bodyPr>
            <a:lstStyle/>
            <a:p>
              <a:r>
                <a:rPr lang="en-US" altLang="zh-CN" b="1" dirty="0">
                  <a:solidFill>
                    <a:schemeClr val="accent4"/>
                  </a:solidFill>
                  <a:latin typeface="微软雅黑" panose="020B0503020204020204" pitchFamily="34" charset="-122"/>
                  <a:ea typeface="微软雅黑" panose="020B0503020204020204" pitchFamily="34" charset="-122"/>
                </a:rPr>
                <a:t>Logistic</a:t>
              </a:r>
              <a:r>
                <a:rPr lang="zh-CN" altLang="en-US" b="1" dirty="0">
                  <a:solidFill>
                    <a:schemeClr val="accent4"/>
                  </a:solidFill>
                  <a:latin typeface="微软雅黑" panose="020B0503020204020204" pitchFamily="34" charset="-122"/>
                  <a:ea typeface="微软雅黑" panose="020B0503020204020204" pitchFamily="34" charset="-122"/>
                </a:rPr>
                <a:t>回归</a:t>
              </a:r>
              <a:endParaRPr lang="zh-CN" altLang="en-US" sz="1400" b="1" dirty="0">
                <a:solidFill>
                  <a:schemeClr val="accent4"/>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4296276" y="3003749"/>
            <a:ext cx="3773927" cy="608856"/>
            <a:chOff x="4081660" y="3240722"/>
            <a:chExt cx="3773927" cy="608856"/>
          </a:xfrm>
        </p:grpSpPr>
        <p:sp>
          <p:nvSpPr>
            <p:cNvPr id="18" name="TextBox 52"/>
            <p:cNvSpPr txBox="1"/>
            <p:nvPr/>
          </p:nvSpPr>
          <p:spPr>
            <a:xfrm>
              <a:off x="4081660" y="3318663"/>
              <a:ext cx="53764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20" name="TextBox 54"/>
            <p:cNvSpPr txBox="1"/>
            <p:nvPr/>
          </p:nvSpPr>
          <p:spPr>
            <a:xfrm>
              <a:off x="4883655" y="3240722"/>
              <a:ext cx="2971932" cy="595976"/>
            </a:xfrm>
            <a:prstGeom prst="rect">
              <a:avLst/>
            </a:prstGeom>
            <a:noFill/>
          </p:spPr>
          <p:txBody>
            <a:bodyPr wrap="none" lIns="360000" tIns="0" rIns="0" bIns="0" anchor="b" anchorCtr="0">
              <a:noAutofit/>
            </a:bodyPr>
            <a:lstStyle/>
            <a:p>
              <a:r>
                <a:rPr lang="en-US" altLang="zh-CN" sz="2000" b="1" dirty="0" err="1">
                  <a:solidFill>
                    <a:schemeClr val="accent5"/>
                  </a:solidFill>
                  <a:latin typeface="微软雅黑" panose="020B0503020204020204" pitchFamily="34" charset="-122"/>
                  <a:ea typeface="微软雅黑" panose="020B0503020204020204" pitchFamily="34" charset="-122"/>
                </a:rPr>
                <a:t>Softmax</a:t>
              </a:r>
              <a:r>
                <a:rPr lang="zh-CN" altLang="en-US" sz="2000" b="1" dirty="0">
                  <a:solidFill>
                    <a:schemeClr val="accent5"/>
                  </a:solidFill>
                  <a:latin typeface="微软雅黑" panose="020B0503020204020204" pitchFamily="34" charset="-122"/>
                  <a:ea typeface="微软雅黑" panose="020B0503020204020204" pitchFamily="34" charset="-122"/>
                </a:rPr>
                <a:t>回归</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pic>
        <p:nvPicPr>
          <p:cNvPr id="50" name="图片 49" descr="33af44c9fe23df8286f99d06e678fd1b">
            <a:extLst>
              <a:ext uri="{FF2B5EF4-FFF2-40B4-BE49-F238E27FC236}">
                <a16:creationId xmlns:a16="http://schemas.microsoft.com/office/drawing/2014/main" id="{460EFCCE-4BED-429C-AF7A-4CDFC0278CC5}"/>
              </a:ext>
            </a:extLst>
          </p:cNvPr>
          <p:cNvPicPr>
            <a:picLocks noChangeAspect="1"/>
          </p:cNvPicPr>
          <p:nvPr/>
        </p:nvPicPr>
        <p:blipFill>
          <a:blip r:embed="rId3">
            <a:duotone>
              <a:prstClr val="black"/>
              <a:schemeClr val="accent4">
                <a:tint val="45000"/>
                <a:satMod val="400000"/>
              </a:schemeClr>
            </a:duotone>
          </a:blip>
          <a:stretch>
            <a:fillRect/>
          </a:stretch>
        </p:blipFill>
        <p:spPr>
          <a:xfrm rot="10800000">
            <a:off x="-379095" y="-248602"/>
            <a:ext cx="4018121" cy="3860006"/>
          </a:xfrm>
          <a:prstGeom prst="rect">
            <a:avLst/>
          </a:prstGeom>
        </p:spPr>
      </p:pic>
      <p:sp>
        <p:nvSpPr>
          <p:cNvPr id="49" name="TextBox 3">
            <a:extLst>
              <a:ext uri="{FF2B5EF4-FFF2-40B4-BE49-F238E27FC236}">
                <a16:creationId xmlns:a16="http://schemas.microsoft.com/office/drawing/2014/main" id="{591C826F-054C-40D5-964F-A9F4E00C20AD}"/>
              </a:ext>
            </a:extLst>
          </p:cNvPr>
          <p:cNvSpPr txBox="1"/>
          <p:nvPr/>
        </p:nvSpPr>
        <p:spPr>
          <a:xfrm>
            <a:off x="1827074" y="2640921"/>
            <a:ext cx="1515597" cy="969496"/>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微软雅黑" panose="020B0503020204020204" charset="-122"/>
                <a:ea typeface="微软雅黑" panose="020B0503020204020204" charset="-122"/>
              </a:rPr>
              <a:t>目录</a:t>
            </a:r>
          </a:p>
          <a:p>
            <a:pPr algn="ctr"/>
            <a:r>
              <a:rPr lang="en-US" altLang="zh-CN" sz="2100" b="1" dirty="0">
                <a:solidFill>
                  <a:schemeClr val="tx1">
                    <a:lumMod val="65000"/>
                    <a:lumOff val="35000"/>
                  </a:schemeClr>
                </a:solidFill>
                <a:latin typeface="微软雅黑" panose="020B0503020204020204" charset="-122"/>
                <a:ea typeface="微软雅黑" panose="020B0503020204020204" charset="-122"/>
              </a:rPr>
              <a:t>contents</a:t>
            </a:r>
          </a:p>
        </p:txBody>
      </p:sp>
    </p:spTree>
    <p:extLst>
      <p:ext uri="{BB962C8B-B14F-4D97-AF65-F5344CB8AC3E}">
        <p14:creationId xmlns:p14="http://schemas.microsoft.com/office/powerpoint/2010/main" val="1640111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anim calcmode="lin" valueType="num">
                                      <p:cBhvr>
                                        <p:cTn id="15" dur="1000" fill="hold"/>
                                        <p:tgtEl>
                                          <p:spTgt spid="49"/>
                                        </p:tgtEl>
                                        <p:attrNameLst>
                                          <p:attrName>ppt_x</p:attrName>
                                        </p:attrNameLst>
                                      </p:cBhvr>
                                      <p:tavLst>
                                        <p:tav tm="0">
                                          <p:val>
                                            <p:strVal val="#ppt_x"/>
                                          </p:val>
                                        </p:tav>
                                        <p:tav tm="100000">
                                          <p:val>
                                            <p:strVal val="#ppt_x"/>
                                          </p:val>
                                        </p:tav>
                                      </p:tavLst>
                                    </p:anim>
                                    <p:anim calcmode="lin" valueType="num">
                                      <p:cBhvr>
                                        <p:cTn id="16" dur="1000" fill="hold"/>
                                        <p:tgtEl>
                                          <p:spTgt spid="49"/>
                                        </p:tgtEl>
                                        <p:attrNameLst>
                                          <p:attrName>ppt_y</p:attrName>
                                        </p:attrNameLst>
                                      </p:cBhvr>
                                      <p:tavLst>
                                        <p:tav tm="0">
                                          <p:val>
                                            <p:strVal val="#ppt_y+.1"/>
                                          </p:val>
                                        </p:tav>
                                        <p:tav tm="100000">
                                          <p:val>
                                            <p:strVal val="#ppt_y"/>
                                          </p:val>
                                        </p:tav>
                                      </p:tavLst>
                                    </p:anim>
                                  </p:childTnLst>
                                </p:cTn>
                              </p:par>
                              <p:par>
                                <p:cTn id="17" presetID="16" presetClass="entr" presetSubtype="37"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barn(outVertical)">
                                      <p:cBhvr>
                                        <p:cTn id="19" dur="500"/>
                                        <p:tgtEl>
                                          <p:spTgt spid="60"/>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arn(outVertical)">
                                      <p:cBhvr>
                                        <p:cTn id="22" dur="500"/>
                                        <p:tgtEl>
                                          <p:spTgt spid="59"/>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arn(outVertical)">
                                      <p:cBhvr>
                                        <p:cTn id="25" dur="500"/>
                                        <p:tgtEl>
                                          <p:spTgt spid="57"/>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arn(outVertical)">
                                      <p:cBhvr>
                                        <p:cTn id="28" dur="500"/>
                                        <p:tgtEl>
                                          <p:spTgt spid="52"/>
                                        </p:tgtEl>
                                      </p:cBhvr>
                                    </p:animEffect>
                                  </p:childTnLst>
                                </p:cTn>
                              </p:par>
                              <p:par>
                                <p:cTn id="29" presetID="16" presetClass="entr" presetSubtype="37"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par>
                                <p:cTn id="32" presetID="16" presetClass="entr" presetSubtype="37"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arn(outVertical)">
                                      <p:cBhvr>
                                        <p:cTn id="34" dur="500"/>
                                        <p:tgtEl>
                                          <p:spTgt spid="45"/>
                                        </p:tgtEl>
                                      </p:cBhvr>
                                    </p:animEffect>
                                  </p:childTnLst>
                                </p:cTn>
                              </p:par>
                              <p:par>
                                <p:cTn id="35" presetID="16" presetClass="entr" presetSubtype="37"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barn(outVertical)">
                                      <p:cBhvr>
                                        <p:cTn id="37" dur="500"/>
                                        <p:tgtEl>
                                          <p:spTgt spid="46"/>
                                        </p:tgtEl>
                                      </p:cBhvr>
                                    </p:animEffect>
                                  </p:childTnLst>
                                </p:cTn>
                              </p:par>
                              <p:par>
                                <p:cTn id="38" presetID="16" presetClass="entr" presetSubtype="37"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arn(outVertical)">
                                      <p:cBhvr>
                                        <p:cTn id="4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9" grpId="0" animBg="1"/>
      <p:bldP spid="57" grpId="0" animBg="1"/>
      <p:bldP spid="52" grpId="0" animBg="1"/>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706327" y="833971"/>
            <a:ext cx="3372534" cy="3372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428052" y="522468"/>
            <a:ext cx="3929085" cy="3929085"/>
          </a:xfrm>
          <a:prstGeom prst="ellipse">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565114" y="642916"/>
            <a:ext cx="3675730" cy="3675729"/>
          </a:xfrm>
          <a:prstGeom prst="ellipse">
            <a:avLst/>
          </a:prstGeom>
          <a:noFill/>
          <a:ln w="22225">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303450" y="397867"/>
            <a:ext cx="4174132" cy="4174132"/>
          </a:xfrm>
          <a:prstGeom prst="ellipse">
            <a:avLst/>
          </a:prstGeom>
          <a:noFill/>
          <a:ln w="22225">
            <a:solidFill>
              <a:schemeClr val="accent2">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244974" y="1580451"/>
            <a:ext cx="2394442" cy="1323439"/>
          </a:xfrm>
          <a:prstGeom prst="rect">
            <a:avLst/>
          </a:prstGeom>
          <a:noFill/>
        </p:spPr>
        <p:txBody>
          <a:bodyPr wrap="square" rtlCol="0">
            <a:spAutoFit/>
          </a:bodyPr>
          <a:lstStyle/>
          <a:p>
            <a:r>
              <a:rPr lang="zh-CN" altLang="en-US" sz="8000" b="1" dirty="0">
                <a:solidFill>
                  <a:schemeClr val="bg1"/>
                </a:solidFill>
                <a:latin typeface="微软雅黑" panose="020B0503020204020204" pitchFamily="34" charset="-122"/>
                <a:ea typeface="微软雅黑" panose="020B0503020204020204" pitchFamily="34" charset="-122"/>
              </a:rPr>
              <a:t>谢谢</a:t>
            </a:r>
          </a:p>
        </p:txBody>
      </p:sp>
      <p:sp>
        <p:nvSpPr>
          <p:cNvPr id="11" name="椭圆 10"/>
          <p:cNvSpPr/>
          <p:nvPr/>
        </p:nvSpPr>
        <p:spPr>
          <a:xfrm>
            <a:off x="4087537" y="4143113"/>
            <a:ext cx="709316" cy="709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过</a:t>
            </a:r>
          </a:p>
        </p:txBody>
      </p:sp>
      <p:pic>
        <p:nvPicPr>
          <p:cNvPr id="37" name="图片 36" descr="33af44c9fe23df8286f99d06e678fd1b">
            <a:extLst>
              <a:ext uri="{FF2B5EF4-FFF2-40B4-BE49-F238E27FC236}">
                <a16:creationId xmlns:a16="http://schemas.microsoft.com/office/drawing/2014/main" id="{C28C8A30-836B-4920-8166-FE9FE4F05CA4}"/>
              </a:ext>
            </a:extLst>
          </p:cNvPr>
          <p:cNvPicPr>
            <a:picLocks noChangeAspect="1"/>
          </p:cNvPicPr>
          <p:nvPr/>
        </p:nvPicPr>
        <p:blipFill>
          <a:blip r:embed="rId3"/>
          <a:stretch>
            <a:fillRect/>
          </a:stretch>
        </p:blipFill>
        <p:spPr>
          <a:xfrm rot="14011773">
            <a:off x="7241597" y="-385775"/>
            <a:ext cx="3148958" cy="3025045"/>
          </a:xfrm>
          <a:prstGeom prst="rect">
            <a:avLst/>
          </a:prstGeom>
        </p:spPr>
      </p:pic>
      <p:pic>
        <p:nvPicPr>
          <p:cNvPr id="38" name="图片 37" descr="33af44c9fe23df8286f99d06e678fd1b">
            <a:extLst>
              <a:ext uri="{FF2B5EF4-FFF2-40B4-BE49-F238E27FC236}">
                <a16:creationId xmlns:a16="http://schemas.microsoft.com/office/drawing/2014/main" id="{E5043FFE-0EFC-4FFF-886D-ED30E511D33E}"/>
              </a:ext>
            </a:extLst>
          </p:cNvPr>
          <p:cNvPicPr>
            <a:picLocks noChangeAspect="1"/>
          </p:cNvPicPr>
          <p:nvPr/>
        </p:nvPicPr>
        <p:blipFill>
          <a:blip r:embed="rId3"/>
          <a:stretch>
            <a:fillRect/>
          </a:stretch>
        </p:blipFill>
        <p:spPr>
          <a:xfrm rot="3046168">
            <a:off x="-972041" y="3005485"/>
            <a:ext cx="3148958" cy="3025045"/>
          </a:xfrm>
          <a:prstGeom prst="rect">
            <a:avLst/>
          </a:prstGeom>
        </p:spPr>
      </p:pic>
    </p:spTree>
    <p:extLst>
      <p:ext uri="{BB962C8B-B14F-4D97-AF65-F5344CB8AC3E}">
        <p14:creationId xmlns:p14="http://schemas.microsoft.com/office/powerpoint/2010/main" val="1479910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5"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500"/>
                                        <p:tgtEl>
                                          <p:spTgt spid="8"/>
                                        </p:tgtEl>
                                      </p:cBhvr>
                                    </p:animEffect>
                                    <p:anim calcmode="lin" valueType="num">
                                      <p:cBhvr>
                                        <p:cTn id="18" dur="1500" fill="hold"/>
                                        <p:tgtEl>
                                          <p:spTgt spid="8"/>
                                        </p:tgtEl>
                                        <p:attrNameLst>
                                          <p:attrName>ppt_w</p:attrName>
                                        </p:attrNameLst>
                                      </p:cBhvr>
                                      <p:tavLst>
                                        <p:tav tm="0" fmla="#ppt_w*sin(2.5*pi*$)">
                                          <p:val>
                                            <p:fltVal val="0"/>
                                          </p:val>
                                        </p:tav>
                                        <p:tav tm="100000">
                                          <p:val>
                                            <p:fltVal val="1"/>
                                          </p:val>
                                        </p:tav>
                                      </p:tavLst>
                                    </p:anim>
                                    <p:anim calcmode="lin" valueType="num">
                                      <p:cBhvr>
                                        <p:cTn id="19" dur="1500" fill="hold"/>
                                        <p:tgtEl>
                                          <p:spTgt spid="8"/>
                                        </p:tgtEl>
                                        <p:attrNameLst>
                                          <p:attrName>ppt_h</p:attrName>
                                        </p:attrNameLst>
                                      </p:cBhvr>
                                      <p:tavLst>
                                        <p:tav tm="0">
                                          <p:val>
                                            <p:strVal val="#ppt_h"/>
                                          </p:val>
                                        </p:tav>
                                        <p:tav tm="100000">
                                          <p:val>
                                            <p:strVal val="#ppt_h"/>
                                          </p:val>
                                        </p:tav>
                                      </p:tavLst>
                                    </p:anim>
                                  </p:childTnLst>
                                </p:cTn>
                              </p:par>
                              <p:par>
                                <p:cTn id="20" presetID="25"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6"/>
                                        </p:tgtEl>
                                      </p:cBhvr>
                                    </p:animEffect>
                                  </p:childTnLst>
                                </p:cTn>
                              </p:par>
                            </p:childTnLst>
                          </p:cTn>
                        </p:par>
                        <p:par>
                          <p:cTn id="30" fill="hold">
                            <p:stCondLst>
                              <p:cond delay="2250"/>
                            </p:stCondLst>
                            <p:childTnLst>
                              <p:par>
                                <p:cTn id="31" presetID="38" presetClass="entr" presetSubtype="0" accel="50000" fill="hold" grpId="0" nodeType="afterEffect">
                                  <p:stCondLst>
                                    <p:cond delay="0"/>
                                  </p:stCondLst>
                                  <p:iterate type="lt">
                                    <p:tmPct val="30000"/>
                                  </p:iterate>
                                  <p:childTnLst>
                                    <p:set>
                                      <p:cBhvr>
                                        <p:cTn id="32" dur="1" fill="hold">
                                          <p:stCondLst>
                                            <p:cond delay="0"/>
                                          </p:stCondLst>
                                        </p:cTn>
                                        <p:tgtEl>
                                          <p:spTgt spid="14"/>
                                        </p:tgtEl>
                                        <p:attrNameLst>
                                          <p:attrName>style.visibility</p:attrName>
                                        </p:attrNameLst>
                                      </p:cBhvr>
                                      <p:to>
                                        <p:strVal val="visible"/>
                                      </p:to>
                                    </p:set>
                                    <p:set>
                                      <p:cBhvr>
                                        <p:cTn id="33" dur="455" fill="hold">
                                          <p:stCondLst>
                                            <p:cond delay="0"/>
                                          </p:stCondLst>
                                        </p:cTn>
                                        <p:tgtEl>
                                          <p:spTgt spid="14"/>
                                        </p:tgtEl>
                                        <p:attrNameLst>
                                          <p:attrName>style.rotation</p:attrName>
                                        </p:attrNameLst>
                                      </p:cBhvr>
                                      <p:to>
                                        <p:strVal val="-45.0"/>
                                      </p:to>
                                    </p:set>
                                    <p:anim calcmode="lin" valueType="num">
                                      <p:cBhvr>
                                        <p:cTn id="34" dur="455" fill="hold">
                                          <p:stCondLst>
                                            <p:cond delay="455"/>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14"/>
                                        </p:tgtEl>
                                        <p:attrNameLst>
                                          <p:attrName>ppt_y</p:attrName>
                                        </p:attrNameLst>
                                      </p:cBhvr>
                                      <p:tavLst>
                                        <p:tav tm="0">
                                          <p:val>
                                            <p:strVal val="#ppt_y-(0.354*#ppt_w-0.172*#ppt_h)"/>
                                          </p:val>
                                        </p:tav>
                                        <p:tav tm="100000">
                                          <p:val>
                                            <p:strVal val="#ppt_y"/>
                                          </p:val>
                                        </p:tav>
                                      </p:tavLst>
                                    </p:anim>
                                  </p:childTnLst>
                                </p:cTn>
                              </p:par>
                            </p:childTnLst>
                          </p:cTn>
                        </p:par>
                        <p:par>
                          <p:cTn id="38" fill="hold">
                            <p:stCondLst>
                              <p:cond delay="355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4050"/>
                            </p:stCondLst>
                            <p:childTnLst>
                              <p:par>
                                <p:cTn id="43" presetID="1" presetClass="path" presetSubtype="0" accel="50000" decel="50000" fill="hold" grpId="1" nodeType="afterEffect">
                                  <p:stCondLst>
                                    <p:cond delay="0"/>
                                  </p:stCondLst>
                                  <p:childTnLst>
                                    <p:animMotion origin="layout" path="M -1.11111E-6 -2.71605E-6 C 0.11823 -2.71605E-6 0.21476 -0.17284 0.21476 -0.38642 C 0.21476 -0.60031 0.11823 -0.77284 -1.11111E-6 -0.77284 C -0.11823 -0.77284 -0.21441 -0.60031 -0.21441 -0.38642 C -0.21441 -0.17284 -0.11823 -2.71605E-6 -1.11111E-6 -2.71605E-6 Z " pathEditMode="relative" rAng="0" ptsTypes="AAAAA">
                                      <p:cBhvr>
                                        <p:cTn id="44" dur="2000" fill="hold"/>
                                        <p:tgtEl>
                                          <p:spTgt spid="11"/>
                                        </p:tgtEl>
                                        <p:attrNameLst>
                                          <p:attrName>ppt_x</p:attrName>
                                          <p:attrName>ppt_y</p:attrName>
                                        </p:attrNameLst>
                                      </p:cBhvr>
                                      <p:rCtr x="17" y="-38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01</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24521" y="2423797"/>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boosting</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824521" y="2926938"/>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提升方法</a:t>
            </a:r>
          </a:p>
        </p:txBody>
      </p:sp>
      <p:sp>
        <p:nvSpPr>
          <p:cNvPr id="21" name="文本框 20"/>
          <p:cNvSpPr txBox="1"/>
          <p:nvPr/>
        </p:nvSpPr>
        <p:spPr>
          <a:xfrm>
            <a:off x="1824521" y="3430079"/>
            <a:ext cx="3298161"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目标函数</a:t>
            </a:r>
          </a:p>
        </p:txBody>
      </p:sp>
      <p:sp>
        <p:nvSpPr>
          <p:cNvPr id="22" name="TextBox 44"/>
          <p:cNvSpPr txBox="1"/>
          <p:nvPr/>
        </p:nvSpPr>
        <p:spPr>
          <a:xfrm>
            <a:off x="723181" y="1773241"/>
            <a:ext cx="2510052" cy="881388"/>
          </a:xfrm>
          <a:prstGeom prst="rect">
            <a:avLst/>
          </a:prstGeom>
          <a:noFill/>
        </p:spPr>
        <p:txBody>
          <a:bodyPr wrap="none" lIns="360000" tIns="0" rIns="0" bIns="0" anchor="b" anchorCtr="0">
            <a:noAutofit/>
          </a:bodyPr>
          <a:lstStyle/>
          <a:p>
            <a:r>
              <a:rPr lang="zh-CN" altLang="en-US" sz="3600" b="1" dirty="0">
                <a:solidFill>
                  <a:schemeClr val="accent2"/>
                </a:solidFill>
                <a:latin typeface="微软雅黑" panose="020B0503020204020204" pitchFamily="34" charset="-122"/>
                <a:ea typeface="微软雅黑" panose="020B0503020204020204" pitchFamily="34" charset="-122"/>
              </a:rPr>
              <a:t>  提升</a:t>
            </a:r>
            <a:br>
              <a:rPr lang="en-US" altLang="zh-CN" b="1" dirty="0">
                <a:solidFill>
                  <a:schemeClr val="accent2"/>
                </a:solidFill>
                <a:latin typeface="微软雅黑" panose="020B0503020204020204" pitchFamily="34" charset="-122"/>
                <a:ea typeface="微软雅黑" panose="020B0503020204020204" pitchFamily="34" charset="-122"/>
              </a:rPr>
            </a:br>
            <a:endParaRPr lang="zh-CN" altLang="en-US" b="1" dirty="0">
              <a:solidFill>
                <a:schemeClr val="accent2"/>
              </a:solidFill>
              <a:latin typeface="微软雅黑" panose="020B0503020204020204" pitchFamily="34" charset="-122"/>
              <a:ea typeface="微软雅黑" panose="020B0503020204020204" pitchFamily="34" charset="-122"/>
            </a:endParaRPr>
          </a:p>
        </p:txBody>
      </p:sp>
      <p:pic>
        <p:nvPicPr>
          <p:cNvPr id="24" name="图片 23" descr="33af44c9fe23df8286f99d06e678fd1b">
            <a:extLst>
              <a:ext uri="{FF2B5EF4-FFF2-40B4-BE49-F238E27FC236}">
                <a16:creationId xmlns:a16="http://schemas.microsoft.com/office/drawing/2014/main" id="{757E40D3-9FB2-49D4-8D84-30099D0C8E8F}"/>
              </a:ext>
            </a:extLst>
          </p:cNvPr>
          <p:cNvPicPr>
            <a:picLocks noChangeAspect="1"/>
          </p:cNvPicPr>
          <p:nvPr/>
        </p:nvPicPr>
        <p:blipFill>
          <a:blip r:embed="rId3"/>
          <a:stretch>
            <a:fillRect/>
          </a:stretch>
        </p:blipFill>
        <p:spPr>
          <a:xfrm rot="13505325">
            <a:off x="6246011" y="1327153"/>
            <a:ext cx="6233981" cy="5988671"/>
          </a:xfrm>
          <a:prstGeom prst="rect">
            <a:avLst/>
          </a:prstGeom>
        </p:spPr>
      </p:pic>
    </p:spTree>
    <p:extLst>
      <p:ext uri="{BB962C8B-B14F-4D97-AF65-F5344CB8AC3E}">
        <p14:creationId xmlns:p14="http://schemas.microsoft.com/office/powerpoint/2010/main" val="2698869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noProof="0" dirty="0">
                <a:solidFill>
                  <a:srgbClr val="335B74"/>
                </a:solidFill>
                <a:latin typeface="微软雅黑" panose="020B0503020204020204" pitchFamily="34" charset="-122"/>
                <a:ea typeface="微软雅黑" panose="020B0503020204020204" pitchFamily="34" charset="-122"/>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33722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微软雅黑" panose="020B0503020204020204" pitchFamily="34" charset="-122"/>
                <a:ea typeface="微软雅黑" panose="020B0503020204020204" pitchFamily="34" charset="-122"/>
              </a:rPr>
              <a:t>boosting</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EA0843E1-55E6-0543-A015-43A083C8BBB9}"/>
              </a:ext>
            </a:extLst>
          </p:cNvPr>
          <p:cNvSpPr txBox="1"/>
          <p:nvPr/>
        </p:nvSpPr>
        <p:spPr>
          <a:xfrm>
            <a:off x="0" y="574675"/>
            <a:ext cx="9058584" cy="2585323"/>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rPr>
              <a:t>获得强学习器的关键在于如何获得弱学习器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若按照指导弱学习器进行学习的理论基础进行分类</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我们可将其分为</a:t>
            </a:r>
            <a:r>
              <a:rPr lang="en-US" altLang="zh-CN" dirty="0">
                <a:latin typeface="宋体" panose="02010600030101010101" pitchFamily="2" charset="-122"/>
                <a:ea typeface="宋体" panose="02010600030101010101" pitchFamily="2" charset="-122"/>
              </a:rPr>
              <a:t>bagging</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boosting</a:t>
            </a:r>
            <a:endParaRPr lang="zh-CN" altLang="en-US" dirty="0">
              <a:latin typeface="宋体" panose="02010600030101010101" pitchFamily="2" charset="-122"/>
              <a:ea typeface="宋体" panose="02010600030101010101" pitchFamily="2" charset="-122"/>
            </a:endParaRPr>
          </a:p>
          <a:p>
            <a:pPr algn="l"/>
            <a:r>
              <a:rPr lang="en-US" altLang="zh-CN" dirty="0">
                <a:latin typeface="宋体" panose="02010600030101010101" pitchFamily="2" charset="-122"/>
                <a:ea typeface="宋体" panose="02010600030101010101" pitchFamily="2" charset="-122"/>
              </a:rPr>
              <a:t>Bagging</a:t>
            </a:r>
            <a:r>
              <a:rPr lang="zh-CN" altLang="en-US" dirty="0">
                <a:latin typeface="宋体" panose="02010600030101010101" pitchFamily="2" charset="-122"/>
                <a:ea typeface="宋体" panose="02010600030101010101" pitchFamily="2" charset="-122"/>
              </a:rPr>
              <a:t>策略是把若干基础模型简单的“装起来”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基础模型独立训练，然后将它们的输出用特定的规则综合</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比如求平均值</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起来，形成最后的预测值。</a:t>
            </a:r>
          </a:p>
          <a:p>
            <a:pPr algn="l"/>
            <a:r>
              <a:rPr lang="en-US" altLang="zh-CN" dirty="0">
                <a:latin typeface="宋体" panose="02010600030101010101" pitchFamily="2" charset="-122"/>
                <a:ea typeface="宋体" panose="02010600030101010101" pitchFamily="2" charset="-122"/>
              </a:rPr>
              <a:t>Boosting</a:t>
            </a:r>
            <a:r>
              <a:rPr lang="zh-CN" altLang="en-US" dirty="0">
                <a:latin typeface="宋体" panose="02010600030101010101" pitchFamily="2" charset="-122"/>
                <a:ea typeface="宋体" panose="02010600030101010101" pitchFamily="2" charset="-122"/>
              </a:rPr>
              <a:t>策略采用另一种形式，把基础模型组合起来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串联。这类模型的思想是，既然一个基础模型可以做出不完美的预测，那么我们可以用第二的基础模型，把“不完美的部分”补上。我们可以使用很多的基础模型，不断地对“不完美的部分”进行完善，以得到效果足够好的模型</a:t>
            </a:r>
            <a:r>
              <a:rPr lang="zh-CN" altLang="en-US" dirty="0"/>
              <a:t>。</a:t>
            </a:r>
          </a:p>
          <a:p>
            <a:pPr algn="l"/>
            <a:endParaRPr lang="zh-CN" altLang="en-US" dirty="0"/>
          </a:p>
        </p:txBody>
      </p:sp>
      <p:pic>
        <p:nvPicPr>
          <p:cNvPr id="20" name="图片 20">
            <a:extLst>
              <a:ext uri="{FF2B5EF4-FFF2-40B4-BE49-F238E27FC236}">
                <a16:creationId xmlns:a16="http://schemas.microsoft.com/office/drawing/2014/main" id="{15619EB8-2BEA-424B-9A16-882E64CC4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0962" y="2680938"/>
            <a:ext cx="3218028" cy="2485307"/>
          </a:xfrm>
          <a:prstGeom prst="rect">
            <a:avLst/>
          </a:prstGeom>
        </p:spPr>
      </p:pic>
      <p:pic>
        <p:nvPicPr>
          <p:cNvPr id="21" name="图片 21">
            <a:extLst>
              <a:ext uri="{FF2B5EF4-FFF2-40B4-BE49-F238E27FC236}">
                <a16:creationId xmlns:a16="http://schemas.microsoft.com/office/drawing/2014/main" id="{EE5714B2-D56A-D547-BA1E-9A5CCB815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990" y="2690719"/>
            <a:ext cx="3044948" cy="2395869"/>
          </a:xfrm>
          <a:prstGeom prst="rect">
            <a:avLst/>
          </a:prstGeom>
        </p:spPr>
      </p:pic>
    </p:spTree>
    <p:extLst>
      <p:ext uri="{BB962C8B-B14F-4D97-AF65-F5344CB8AC3E}">
        <p14:creationId xmlns:p14="http://schemas.microsoft.com/office/powerpoint/2010/main" val="2934559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dirty="0">
                <a:solidFill>
                  <a:srgbClr val="335B74"/>
                </a:solidFill>
                <a:latin typeface="微软雅黑" panose="020B0503020204020204" pitchFamily="34" charset="-122"/>
                <a:ea typeface="微软雅黑" panose="020B0503020204020204" pitchFamily="34" charset="-122"/>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21058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提升方法</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72488A86-BEBB-445F-953D-B08E4912FF38}"/>
              </a:ext>
            </a:extLst>
          </p:cNvPr>
          <p:cNvSpPr txBox="1"/>
          <p:nvPr/>
        </p:nvSpPr>
        <p:spPr>
          <a:xfrm>
            <a:off x="0" y="548999"/>
            <a:ext cx="9064487" cy="452431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提升方法基于：</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对一个复杂任务，将多个专家的判断进行适当的综合所得出的判断，要比其中任何一个专家单独判断的好</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提升是一个机器学习技术，可以用于回归和分类问题，它每一步产生一个弱学习模型，并加权累加到总模型中</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提升算法中有两个需要解决的问题：</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）在每一轮如何改变训练数据的权值或概率分布</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）如何将弱学习模型组合成一个强学习模型</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四种常见的提升方法：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GBDT</a:t>
            </a:r>
            <a:r>
              <a:rPr lang="zh-CN" altLang="en-US" dirty="0">
                <a:latin typeface="宋体" panose="02010600030101010101" pitchFamily="2" charset="-122"/>
                <a:ea typeface="宋体" panose="02010600030101010101" pitchFamily="2" charset="-122"/>
              </a:rPr>
              <a:t>（梯度提升）</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AdaBoost</a:t>
            </a: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）提升树</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）残差树</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99704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02</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2" name="矩形 1"/>
          <p:cNvSpPr/>
          <p:nvPr/>
        </p:nvSpPr>
        <p:spPr>
          <a:xfrm>
            <a:off x="712909" y="1521205"/>
            <a:ext cx="4572000" cy="646331"/>
          </a:xfrm>
          <a:prstGeom prst="rect">
            <a:avLst/>
          </a:prstGeom>
        </p:spPr>
        <p:txBody>
          <a:bodyPr>
            <a:spAutoFit/>
          </a:bodyPr>
          <a:lstStyle/>
          <a:p>
            <a:r>
              <a:rPr lang="en-US" altLang="zh-CN" sz="3600" b="1" dirty="0">
                <a:solidFill>
                  <a:schemeClr val="accent4"/>
                </a:solidFill>
                <a:latin typeface="微软雅黑" panose="020B0503020204020204" pitchFamily="34" charset="-122"/>
                <a:ea typeface="微软雅黑" panose="020B0503020204020204" pitchFamily="34" charset="-122"/>
              </a:rPr>
              <a:t>GBDT</a:t>
            </a:r>
            <a:endParaRPr lang="zh-CN" altLang="en-US" b="1" dirty="0">
              <a:solidFill>
                <a:schemeClr val="accent4"/>
              </a:solidFill>
              <a:latin typeface="微软雅黑" panose="020B0503020204020204" pitchFamily="34" charset="-122"/>
              <a:ea typeface="微软雅黑" panose="020B0503020204020204" pitchFamily="34" charset="-122"/>
            </a:endParaRPr>
          </a:p>
        </p:txBody>
      </p:sp>
      <p:pic>
        <p:nvPicPr>
          <p:cNvPr id="22" name="图片 21" descr="33af44c9fe23df8286f99d06e678fd1b">
            <a:extLst>
              <a:ext uri="{FF2B5EF4-FFF2-40B4-BE49-F238E27FC236}">
                <a16:creationId xmlns:a16="http://schemas.microsoft.com/office/drawing/2014/main" id="{58E77529-813F-4E67-8EA3-1813FEE55AA4}"/>
              </a:ext>
            </a:extLst>
          </p:cNvPr>
          <p:cNvPicPr>
            <a:picLocks noChangeAspect="1"/>
          </p:cNvPicPr>
          <p:nvPr/>
        </p:nvPicPr>
        <p:blipFill>
          <a:blip r:embed="rId3"/>
          <a:stretch>
            <a:fillRect/>
          </a:stretch>
        </p:blipFill>
        <p:spPr>
          <a:xfrm rot="13505325">
            <a:off x="6246011" y="1327153"/>
            <a:ext cx="6233981" cy="5988671"/>
          </a:xfrm>
          <a:prstGeom prst="rect">
            <a:avLst/>
          </a:prstGeom>
        </p:spPr>
      </p:pic>
    </p:spTree>
    <p:extLst>
      <p:ext uri="{BB962C8B-B14F-4D97-AF65-F5344CB8AC3E}">
        <p14:creationId xmlns:p14="http://schemas.microsoft.com/office/powerpoint/2010/main" val="2003215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46706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提升树算法</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文本框 25">
            <a:extLst>
              <a:ext uri="{FF2B5EF4-FFF2-40B4-BE49-F238E27FC236}">
                <a16:creationId xmlns:a16="http://schemas.microsoft.com/office/drawing/2014/main" id="{65941486-3ADB-4703-9FBC-85E506A4B635}"/>
              </a:ext>
            </a:extLst>
          </p:cNvPr>
          <p:cNvSpPr txBox="1"/>
          <p:nvPr/>
        </p:nvSpPr>
        <p:spPr>
          <a:xfrm>
            <a:off x="0" y="609602"/>
            <a:ext cx="4572000" cy="3693319"/>
          </a:xfrm>
          <a:prstGeom prst="rect">
            <a:avLst/>
          </a:prstGeom>
          <a:noFill/>
        </p:spPr>
        <p:txBody>
          <a:bodyPr wrap="square">
            <a:spAutoFit/>
          </a:bodyPr>
          <a:lstStyle/>
          <a:p>
            <a:r>
              <a:rPr lang="zh-CN" altLang="en-US" i="0" dirty="0">
                <a:effectLst/>
                <a:latin typeface="宋体" panose="02010600030101010101" pitchFamily="2" charset="-122"/>
                <a:ea typeface="宋体" panose="02010600030101010101" pitchFamily="2" charset="-122"/>
              </a:rPr>
              <a:t>提升树的核心就在于，每一棵树学的是之前所有树结论和的残差，这个残差就是一个加预测值后能得真实值的累加量。</a:t>
            </a:r>
            <a:endParaRPr lang="en-US" altLang="zh-CN" i="0" dirty="0">
              <a:effectLst/>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Eg</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打高尔夫球实际距离是</a:t>
            </a:r>
            <a:r>
              <a:rPr lang="en-US" altLang="zh-CN" dirty="0">
                <a:latin typeface="宋体" panose="02010600030101010101" pitchFamily="2" charset="-122"/>
                <a:ea typeface="宋体" panose="02010600030101010101" pitchFamily="2" charset="-122"/>
              </a:rPr>
              <a:t>30m</a:t>
            </a:r>
            <a:r>
              <a:rPr lang="zh-CN" altLang="en-US" dirty="0">
                <a:latin typeface="宋体" panose="02010600030101010101" pitchFamily="2" charset="-122"/>
                <a:ea typeface="宋体" panose="02010600030101010101" pitchFamily="2" charset="-122"/>
              </a:rPr>
              <a:t>，但是第一棵树的预测为</a:t>
            </a:r>
            <a:r>
              <a:rPr lang="en-US" altLang="zh-CN" dirty="0">
                <a:latin typeface="宋体" panose="02010600030101010101" pitchFamily="2" charset="-122"/>
                <a:ea typeface="宋体" panose="02010600030101010101" pitchFamily="2" charset="-122"/>
              </a:rPr>
              <a:t>20m</a:t>
            </a:r>
            <a:r>
              <a:rPr lang="zh-CN" altLang="en-US" dirty="0">
                <a:latin typeface="宋体" panose="02010600030101010101" pitchFamily="2" charset="-122"/>
                <a:ea typeface="宋体" panose="02010600030101010101" pitchFamily="2" charset="-122"/>
              </a:rPr>
              <a:t>，那么残差就是</a:t>
            </a:r>
            <a:r>
              <a:rPr lang="en-US" altLang="zh-CN" dirty="0">
                <a:latin typeface="宋体" panose="02010600030101010101" pitchFamily="2" charset="-122"/>
                <a:ea typeface="宋体" panose="02010600030101010101" pitchFamily="2" charset="-122"/>
              </a:rPr>
              <a:t>10m</a:t>
            </a:r>
            <a:r>
              <a:rPr lang="zh-CN" altLang="en-US" dirty="0">
                <a:latin typeface="宋体" panose="02010600030101010101" pitchFamily="2" charset="-122"/>
                <a:ea typeface="宋体" panose="02010600030101010101" pitchFamily="2" charset="-122"/>
              </a:rPr>
              <a:t>，那么在第二棵树里把距离设为</a:t>
            </a:r>
            <a:r>
              <a:rPr lang="en-US" altLang="zh-CN" dirty="0">
                <a:latin typeface="宋体" panose="02010600030101010101" pitchFamily="2" charset="-122"/>
                <a:ea typeface="宋体" panose="02010600030101010101" pitchFamily="2" charset="-122"/>
              </a:rPr>
              <a:t>10m</a:t>
            </a:r>
            <a:r>
              <a:rPr lang="zh-CN" altLang="en-US" dirty="0">
                <a:latin typeface="宋体" panose="02010600030101010101" pitchFamily="2" charset="-122"/>
                <a:ea typeface="宋体" panose="02010600030101010101" pitchFamily="2" charset="-122"/>
              </a:rPr>
              <a:t>去学习，如果第二棵树把</a:t>
            </a:r>
            <a:r>
              <a:rPr lang="en-US" altLang="zh-CN" dirty="0">
                <a:latin typeface="宋体" panose="02010600030101010101" pitchFamily="2" charset="-122"/>
                <a:ea typeface="宋体" panose="02010600030101010101" pitchFamily="2" charset="-122"/>
              </a:rPr>
              <a:t>10m</a:t>
            </a:r>
            <a:r>
              <a:rPr lang="zh-CN" altLang="en-US" dirty="0">
                <a:latin typeface="宋体" panose="02010600030101010101" pitchFamily="2" charset="-122"/>
                <a:ea typeface="宋体" panose="02010600030101010101" pitchFamily="2" charset="-122"/>
              </a:rPr>
              <a:t>分到</a:t>
            </a:r>
            <a:r>
              <a:rPr lang="en-US" altLang="zh-CN" dirty="0">
                <a:latin typeface="宋体" panose="02010600030101010101" pitchFamily="2" charset="-122"/>
                <a:ea typeface="宋体" panose="02010600030101010101" pitchFamily="2" charset="-122"/>
              </a:rPr>
              <a:t>10m</a:t>
            </a:r>
            <a:r>
              <a:rPr lang="zh-CN" altLang="en-US" dirty="0">
                <a:latin typeface="宋体" panose="02010600030101010101" pitchFamily="2" charset="-122"/>
                <a:ea typeface="宋体" panose="02010600030101010101" pitchFamily="2" charset="-122"/>
              </a:rPr>
              <a:t>的叶节点，那累加两棵树的结论就是实际距离，如果第二棵树预测为</a:t>
            </a:r>
            <a:r>
              <a:rPr lang="en-US" altLang="zh-CN" dirty="0">
                <a:latin typeface="宋体" panose="02010600030101010101" pitchFamily="2" charset="-122"/>
                <a:ea typeface="宋体" panose="02010600030101010101" pitchFamily="2" charset="-122"/>
              </a:rPr>
              <a:t>5m</a:t>
            </a:r>
            <a:r>
              <a:rPr lang="zh-CN" altLang="en-US" dirty="0">
                <a:latin typeface="宋体" panose="02010600030101010101" pitchFamily="2" charset="-122"/>
                <a:ea typeface="宋体" panose="02010600030101010101" pitchFamily="2" charset="-122"/>
              </a:rPr>
              <a:t>，那么第三棵树的距离设置为</a:t>
            </a:r>
            <a:r>
              <a:rPr lang="en-US" altLang="zh-CN" dirty="0">
                <a:latin typeface="宋体" panose="02010600030101010101" pitchFamily="2" charset="-122"/>
                <a:ea typeface="宋体" panose="02010600030101010101" pitchFamily="2" charset="-122"/>
              </a:rPr>
              <a:t>5m</a:t>
            </a:r>
            <a:r>
              <a:rPr lang="zh-CN" altLang="en-US" dirty="0">
                <a:latin typeface="宋体" panose="02010600030101010101" pitchFamily="2" charset="-122"/>
                <a:ea typeface="宋体" panose="02010600030101010101" pitchFamily="2" charset="-122"/>
              </a:rPr>
              <a:t>继续去学习</a:t>
            </a:r>
            <a:endParaRPr lang="en-US" altLang="zh-CN" dirty="0">
              <a:latin typeface="宋体" panose="02010600030101010101" pitchFamily="2" charset="-122"/>
              <a:ea typeface="宋体" panose="02010600030101010101" pitchFamily="2" charset="-122"/>
            </a:endParaRPr>
          </a:p>
          <a:p>
            <a:endParaRPr lang="en-US" altLang="zh-CN" dirty="0"/>
          </a:p>
        </p:txBody>
      </p:sp>
      <p:pic>
        <p:nvPicPr>
          <p:cNvPr id="6" name="图片 5">
            <a:extLst>
              <a:ext uri="{FF2B5EF4-FFF2-40B4-BE49-F238E27FC236}">
                <a16:creationId xmlns:a16="http://schemas.microsoft.com/office/drawing/2014/main" id="{1DC69DB0-5648-4BD8-BF21-A028B0059D8C}"/>
              </a:ext>
            </a:extLst>
          </p:cNvPr>
          <p:cNvPicPr>
            <a:picLocks noChangeAspect="1"/>
          </p:cNvPicPr>
          <p:nvPr/>
        </p:nvPicPr>
        <p:blipFill>
          <a:blip r:embed="rId3"/>
          <a:stretch>
            <a:fillRect/>
          </a:stretch>
        </p:blipFill>
        <p:spPr>
          <a:xfrm>
            <a:off x="4537427" y="582930"/>
            <a:ext cx="4249280" cy="2304488"/>
          </a:xfrm>
          <a:prstGeom prst="rect">
            <a:avLst/>
          </a:prstGeom>
        </p:spPr>
      </p:pic>
      <p:pic>
        <p:nvPicPr>
          <p:cNvPr id="20" name="图片 19">
            <a:extLst>
              <a:ext uri="{FF2B5EF4-FFF2-40B4-BE49-F238E27FC236}">
                <a16:creationId xmlns:a16="http://schemas.microsoft.com/office/drawing/2014/main" id="{DC2173C7-22FB-4EC8-A3F3-D400F8E2E19F}"/>
              </a:ext>
            </a:extLst>
          </p:cNvPr>
          <p:cNvPicPr>
            <a:picLocks noChangeAspect="1"/>
          </p:cNvPicPr>
          <p:nvPr/>
        </p:nvPicPr>
        <p:blipFill>
          <a:blip r:embed="rId4"/>
          <a:stretch>
            <a:fillRect/>
          </a:stretch>
        </p:blipFill>
        <p:spPr>
          <a:xfrm rot="16200000">
            <a:off x="5787063" y="1637780"/>
            <a:ext cx="2107302" cy="4606573"/>
          </a:xfrm>
          <a:prstGeom prst="rect">
            <a:avLst/>
          </a:prstGeom>
        </p:spPr>
      </p:pic>
    </p:spTree>
    <p:extLst>
      <p:ext uri="{BB962C8B-B14F-4D97-AF65-F5344CB8AC3E}">
        <p14:creationId xmlns:p14="http://schemas.microsoft.com/office/powerpoint/2010/main" val="2023606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dirty="0">
                <a:solidFill>
                  <a:srgbClr val="335B74"/>
                </a:solidFill>
                <a:latin typeface="微软雅黑" panose="020B0503020204020204" pitchFamily="34" charset="-122"/>
                <a:ea typeface="微软雅黑" panose="020B0503020204020204" pitchFamily="34" charset="-122"/>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90883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GBDT</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94912"/>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 name="图片 19">
            <a:extLst>
              <a:ext uri="{FF2B5EF4-FFF2-40B4-BE49-F238E27FC236}">
                <a16:creationId xmlns:a16="http://schemas.microsoft.com/office/drawing/2014/main" id="{EDC71A08-1B1C-4C60-9939-3F6BFD7DCFA7}"/>
              </a:ext>
            </a:extLst>
          </p:cNvPr>
          <p:cNvPicPr>
            <a:picLocks noChangeAspect="1"/>
          </p:cNvPicPr>
          <p:nvPr/>
        </p:nvPicPr>
        <p:blipFill rotWithShape="1">
          <a:blip r:embed="rId3"/>
          <a:srcRect l="237" t="40322" r="-237" b="96"/>
          <a:stretch/>
        </p:blipFill>
        <p:spPr>
          <a:xfrm>
            <a:off x="44652" y="1878781"/>
            <a:ext cx="4061437" cy="2956136"/>
          </a:xfrm>
          <a:prstGeom prst="rect">
            <a:avLst/>
          </a:prstGeom>
        </p:spPr>
      </p:pic>
      <p:sp>
        <p:nvSpPr>
          <p:cNvPr id="2" name="文本框 1">
            <a:extLst>
              <a:ext uri="{FF2B5EF4-FFF2-40B4-BE49-F238E27FC236}">
                <a16:creationId xmlns:a16="http://schemas.microsoft.com/office/drawing/2014/main" id="{5C03B7F0-05A6-4745-B6B5-CA85068BC71A}"/>
              </a:ext>
            </a:extLst>
          </p:cNvPr>
          <p:cNvSpPr txBox="1"/>
          <p:nvPr/>
        </p:nvSpPr>
        <p:spPr>
          <a:xfrm>
            <a:off x="0" y="590550"/>
            <a:ext cx="9070889"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梯度下降算法的关键就是利用损失函数的负梯度在当前模型的值作为回归问题提升树算法中的残差的近似值，拟合一个回归树。</a:t>
            </a:r>
            <a:endParaRPr lang="en-US" altLang="zh-CN" dirty="0">
              <a:latin typeface="宋体" panose="02010600030101010101" pitchFamily="2" charset="-122"/>
              <a:ea typeface="宋体" panose="02010600030101010101" pitchFamily="2" charset="-122"/>
            </a:endParaRPr>
          </a:p>
          <a:p>
            <a:endParaRPr lang="zh-CN" altLang="en-US" dirty="0"/>
          </a:p>
        </p:txBody>
      </p:sp>
      <p:pic>
        <p:nvPicPr>
          <p:cNvPr id="26" name="图片 25">
            <a:extLst>
              <a:ext uri="{FF2B5EF4-FFF2-40B4-BE49-F238E27FC236}">
                <a16:creationId xmlns:a16="http://schemas.microsoft.com/office/drawing/2014/main" id="{0DC262B2-59D9-4B18-AED3-E5909C7DBCA8}"/>
              </a:ext>
            </a:extLst>
          </p:cNvPr>
          <p:cNvPicPr>
            <a:picLocks noChangeAspect="1"/>
          </p:cNvPicPr>
          <p:nvPr/>
        </p:nvPicPr>
        <p:blipFill>
          <a:blip r:embed="rId4"/>
          <a:stretch>
            <a:fillRect/>
          </a:stretch>
        </p:blipFill>
        <p:spPr>
          <a:xfrm>
            <a:off x="4106089" y="1682408"/>
            <a:ext cx="5037911" cy="3092450"/>
          </a:xfrm>
          <a:prstGeom prst="rect">
            <a:avLst/>
          </a:prstGeom>
        </p:spPr>
      </p:pic>
    </p:spTree>
    <p:extLst>
      <p:ext uri="{BB962C8B-B14F-4D97-AF65-F5344CB8AC3E}">
        <p14:creationId xmlns:p14="http://schemas.microsoft.com/office/powerpoint/2010/main" val="2115413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dirty="0">
                <a:solidFill>
                  <a:srgbClr val="335B74"/>
                </a:solidFill>
                <a:latin typeface="微软雅黑" panose="020B0503020204020204" pitchFamily="34" charset="-122"/>
                <a:ea typeface="微软雅黑" panose="020B0503020204020204" pitchFamily="34" charset="-122"/>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90883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GBDT</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94912"/>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1" name="图片 20">
            <a:extLst>
              <a:ext uri="{FF2B5EF4-FFF2-40B4-BE49-F238E27FC236}">
                <a16:creationId xmlns:a16="http://schemas.microsoft.com/office/drawing/2014/main" id="{00909204-B618-439A-83B0-370193551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2930"/>
            <a:ext cx="6887536" cy="2200582"/>
          </a:xfrm>
          <a:prstGeom prst="rect">
            <a:avLst/>
          </a:prstGeom>
        </p:spPr>
      </p:pic>
      <p:pic>
        <p:nvPicPr>
          <p:cNvPr id="27" name="图片 26">
            <a:extLst>
              <a:ext uri="{FF2B5EF4-FFF2-40B4-BE49-F238E27FC236}">
                <a16:creationId xmlns:a16="http://schemas.microsoft.com/office/drawing/2014/main" id="{E8AF8F4E-D1A8-4ABB-81A6-AED8BE522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9" y="2859976"/>
            <a:ext cx="6858957" cy="1295581"/>
          </a:xfrm>
          <a:prstGeom prst="rect">
            <a:avLst/>
          </a:prstGeom>
        </p:spPr>
      </p:pic>
      <p:sp>
        <p:nvSpPr>
          <p:cNvPr id="29" name="文本框 28">
            <a:extLst>
              <a:ext uri="{FF2B5EF4-FFF2-40B4-BE49-F238E27FC236}">
                <a16:creationId xmlns:a16="http://schemas.microsoft.com/office/drawing/2014/main" id="{3D847653-65B2-41B9-97B8-33DB4D74E06D}"/>
              </a:ext>
            </a:extLst>
          </p:cNvPr>
          <p:cNvSpPr txBox="1"/>
          <p:nvPr/>
        </p:nvSpPr>
        <p:spPr>
          <a:xfrm>
            <a:off x="6931119" y="706735"/>
            <a:ext cx="2139311" cy="923330"/>
          </a:xfrm>
          <a:prstGeom prst="rect">
            <a:avLst/>
          </a:prstGeom>
          <a:noFill/>
        </p:spPr>
        <p:txBody>
          <a:bodyPr wrap="square" rtlCol="0">
            <a:spAutoFit/>
          </a:bodyPr>
          <a:lstStyle/>
          <a:p>
            <a:r>
              <a:rPr lang="en-US" altLang="zh-CN" dirty="0"/>
              <a:t>1.</a:t>
            </a:r>
            <a:r>
              <a:rPr lang="zh-CN" altLang="en-US" dirty="0"/>
              <a:t>首先把均值作为最初的预测值为</a:t>
            </a:r>
            <a:r>
              <a:rPr lang="en-US" altLang="zh-CN" dirty="0"/>
              <a:t>1.475</a:t>
            </a:r>
            <a:endParaRPr lang="zh-CN" altLang="en-US" dirty="0"/>
          </a:p>
        </p:txBody>
      </p:sp>
    </p:spTree>
    <p:extLst>
      <p:ext uri="{BB962C8B-B14F-4D97-AF65-F5344CB8AC3E}">
        <p14:creationId xmlns:p14="http://schemas.microsoft.com/office/powerpoint/2010/main" val="288879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3255</TotalTime>
  <Words>1496</Words>
  <Application>Microsoft Office PowerPoint</Application>
  <PresentationFormat>全屏显示(16:9)</PresentationFormat>
  <Paragraphs>111</Paragraphs>
  <Slides>20</Slides>
  <Notes>20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-apple-system</vt:lpstr>
      <vt:lpstr>Helvetica Neue</vt:lpstr>
      <vt:lpstr>KaTeX_Main</vt:lpstr>
      <vt:lpstr>等线</vt:lpstr>
      <vt:lpstr>方正正大黑简体</vt:lpstr>
      <vt:lpstr>楷体</vt:lpstr>
      <vt:lpstr>宋体</vt:lpstr>
      <vt:lpstr>微软雅黑</vt:lpstr>
      <vt:lpstr>Arial</vt:lpstr>
      <vt:lpstr>Calibri</vt:lpstr>
      <vt:lpstr>Calibri Light</vt:lpstr>
      <vt:lpstr>Cambria Math</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王 晓娟</cp:lastModifiedBy>
  <cp:revision>234</cp:revision>
  <dcterms:created xsi:type="dcterms:W3CDTF">2017-05-19T12:55:31Z</dcterms:created>
  <dcterms:modified xsi:type="dcterms:W3CDTF">2020-12-08T12:57:58Z</dcterms:modified>
</cp:coreProperties>
</file>